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0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Lst>
  <p:sldSz cx="9144000" cy="5143500" type="screen16x9"/>
  <p:notesSz cx="6858000" cy="9144000"/>
  <p:embeddedFontLst>
    <p:embeddedFont>
      <p:font typeface="Helvetica Neue" panose="02000503000000020004" pitchFamily="2" charset="0"/>
      <p:regular r:id="rId102"/>
      <p:bold r:id="rId103"/>
      <p:italic r:id="rId104"/>
      <p:boldItalic r:id="rId105"/>
    </p:embeddedFont>
    <p:embeddedFont>
      <p:font typeface="Lobster" pitchFamily="2" charset="77"/>
      <p:regular r:id="rId10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16"/>
    <p:restoredTop sz="94648"/>
  </p:normalViewPr>
  <p:slideViewPr>
    <p:cSldViewPr snapToGrid="0">
      <p:cViewPr varScale="1">
        <p:scale>
          <a:sx n="133" d="100"/>
          <a:sy n="133" d="100"/>
        </p:scale>
        <p:origin x="208" y="55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presProps" Target="presProps.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font" Target="fonts/font1.fntdata"/><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font" Target="fonts/font2.fntdata"/><Relationship Id="rId108" Type="http://schemas.openxmlformats.org/officeDocument/2006/relationships/viewProps" Target="view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font" Target="fonts/font5.fntdata"/><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heme" Target="theme/theme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font" Target="fonts/font3.fntdata"/><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font" Target="fonts/font4.fntdata"/><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722aa94cd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722aa94cd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7fc897198c_0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7fc897198c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2" name="Google Shape;102;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7fc897198c_0_1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7fc897198c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722aa94cd8_0_4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722aa94cd8_0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7fc897198c_0_2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7fc897198c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7f565dc922_0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2" name="Google Shape;122;g7f565dc922_0_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7fc897198c_0_3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7fc897198c_0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72a05fc611_0_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72a05fc611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g7fc897198c_0_4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7" name="Google Shape;137;g7fc897198c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p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2" name="Google Shape;142;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g722aa94cd8_0_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g722aa94cd8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7fc897198c_1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7fc897198c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72a05fc611_0_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 name="Google Shape;152;g72a05fc611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g7fc897198c_1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7" name="Google Shape;157;g7fc897198c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726c1422ee_1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726c1422ee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7fc897198c_1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7fc897198c_1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7223320147_2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7223320147_2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g7fc897198c_1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 name="Google Shape;177;g7fc897198c_1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g7223320147_2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2" name="Google Shape;182;g7223320147_2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g7fc897198c_1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7" name="Google Shape;187;g7fc897198c_1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729333e332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729333e332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72b4f60ad8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72b4f60ad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7fc897198c_1_2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7" name="Google Shape;197;g7fc897198c_1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7223320147_2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7223320147_2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7fc897198c_1_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7" name="Google Shape;207;g7fc897198c_1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g72a05fc611_0_1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2" name="Google Shape;212;g72a05fc611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g7fc897198c_1_3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7" name="Google Shape;217;g7fc897198c_1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g7223320147_2_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2" name="Google Shape;222;g7223320147_2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7fc897198c_1_4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7" name="Google Shape;227;g7fc897198c_1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p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32" name="Google Shape;232;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7fc897198c_1_4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7fc897198c_1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p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42" name="Google Shape;242;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74ac18bac4_0_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74ac18bac4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g7fc897198c_1_5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7" name="Google Shape;247;g7fc897198c_1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g722b4b373d_0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2" name="Google Shape;252;g722b4b373d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g7fc897198c_1_5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7" name="Google Shape;257;g7fc897198c_1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Google Shape;261;p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62" name="Google Shape;262;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7fc897198c_1_6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7" name="Google Shape;267;g7fc897198c_1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g72addf99b9_1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2" name="Google Shape;272;g72addf99b9_1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Google Shape;276;g7fc897198c_1_6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7" name="Google Shape;277;g7fc897198c_1_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Google Shape;281;g722b4b373d_1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2" name="Google Shape;282;g722b4b373d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g7fc897198c_1_7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7" name="Google Shape;287;g7fc897198c_1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p1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92" name="Google Shape;292;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72958319d4_0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72958319d4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Google Shape;296;g7fc897198c_1_7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7" name="Google Shape;297;g7fc897198c_1_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p1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02" name="Google Shape;302;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Google Shape;306;g7fc897198c_1_8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7" name="Google Shape;307;g7fc897198c_1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g722b4b373d_1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2" name="Google Shape;312;g722b4b373d_1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g7fc897198c_1_8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7" name="Google Shape;317;g7fc897198c_1_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0"/>
        <p:cNvGrpSpPr/>
        <p:nvPr/>
      </p:nvGrpSpPr>
      <p:grpSpPr>
        <a:xfrm>
          <a:off x="0" y="0"/>
          <a:ext cx="0" cy="0"/>
          <a:chOff x="0" y="0"/>
          <a:chExt cx="0" cy="0"/>
        </a:xfrm>
      </p:grpSpPr>
      <p:sp>
        <p:nvSpPr>
          <p:cNvPr id="321" name="Google Shape;321;g722b4b373d_1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2" name="Google Shape;322;g722b4b373d_1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5"/>
        <p:cNvGrpSpPr/>
        <p:nvPr/>
      </p:nvGrpSpPr>
      <p:grpSpPr>
        <a:xfrm>
          <a:off x="0" y="0"/>
          <a:ext cx="0" cy="0"/>
          <a:chOff x="0" y="0"/>
          <a:chExt cx="0" cy="0"/>
        </a:xfrm>
      </p:grpSpPr>
      <p:sp>
        <p:nvSpPr>
          <p:cNvPr id="326" name="Google Shape;326;g7fc897198c_1_9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7" name="Google Shape;327;g7fc897198c_1_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0"/>
        <p:cNvGrpSpPr/>
        <p:nvPr/>
      </p:nvGrpSpPr>
      <p:grpSpPr>
        <a:xfrm>
          <a:off x="0" y="0"/>
          <a:ext cx="0" cy="0"/>
          <a:chOff x="0" y="0"/>
          <a:chExt cx="0" cy="0"/>
        </a:xfrm>
      </p:grpSpPr>
      <p:sp>
        <p:nvSpPr>
          <p:cNvPr id="331" name="Google Shape;331;p1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32" name="Google Shape;332;p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5"/>
        <p:cNvGrpSpPr/>
        <p:nvPr/>
      </p:nvGrpSpPr>
      <p:grpSpPr>
        <a:xfrm>
          <a:off x="0" y="0"/>
          <a:ext cx="0" cy="0"/>
          <a:chOff x="0" y="0"/>
          <a:chExt cx="0" cy="0"/>
        </a:xfrm>
      </p:grpSpPr>
      <p:sp>
        <p:nvSpPr>
          <p:cNvPr id="336" name="Google Shape;336;g7fc897198c_1_9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7" name="Google Shape;337;g7fc897198c_1_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0"/>
        <p:cNvGrpSpPr/>
        <p:nvPr/>
      </p:nvGrpSpPr>
      <p:grpSpPr>
        <a:xfrm>
          <a:off x="0" y="0"/>
          <a:ext cx="0" cy="0"/>
          <a:chOff x="0" y="0"/>
          <a:chExt cx="0" cy="0"/>
        </a:xfrm>
      </p:grpSpPr>
      <p:sp>
        <p:nvSpPr>
          <p:cNvPr id="341" name="Google Shape;341;g722b4b373d_1_1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2" name="Google Shape;342;g722b4b373d_1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7fc897198c_0_2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7fc897198c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5"/>
        <p:cNvGrpSpPr/>
        <p:nvPr/>
      </p:nvGrpSpPr>
      <p:grpSpPr>
        <a:xfrm>
          <a:off x="0" y="0"/>
          <a:ext cx="0" cy="0"/>
          <a:chOff x="0" y="0"/>
          <a:chExt cx="0" cy="0"/>
        </a:xfrm>
      </p:grpSpPr>
      <p:sp>
        <p:nvSpPr>
          <p:cNvPr id="346" name="Google Shape;346;g7fc897198c_1_10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7" name="Google Shape;347;g7fc897198c_1_1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
        <p:cNvGrpSpPr/>
        <p:nvPr/>
      </p:nvGrpSpPr>
      <p:grpSpPr>
        <a:xfrm>
          <a:off x="0" y="0"/>
          <a:ext cx="0" cy="0"/>
          <a:chOff x="0" y="0"/>
          <a:chExt cx="0" cy="0"/>
        </a:xfrm>
      </p:grpSpPr>
      <p:sp>
        <p:nvSpPr>
          <p:cNvPr id="351" name="Google Shape;351;g722b4b373d_1_2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2" name="Google Shape;352;g722b4b373d_1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5"/>
        <p:cNvGrpSpPr/>
        <p:nvPr/>
      </p:nvGrpSpPr>
      <p:grpSpPr>
        <a:xfrm>
          <a:off x="0" y="0"/>
          <a:ext cx="0" cy="0"/>
          <a:chOff x="0" y="0"/>
          <a:chExt cx="0" cy="0"/>
        </a:xfrm>
      </p:grpSpPr>
      <p:sp>
        <p:nvSpPr>
          <p:cNvPr id="356" name="Google Shape;356;g7fc897198c_1_10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7" name="Google Shape;357;g7fc897198c_1_1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0"/>
        <p:cNvGrpSpPr/>
        <p:nvPr/>
      </p:nvGrpSpPr>
      <p:grpSpPr>
        <a:xfrm>
          <a:off x="0" y="0"/>
          <a:ext cx="0" cy="0"/>
          <a:chOff x="0" y="0"/>
          <a:chExt cx="0" cy="0"/>
        </a:xfrm>
      </p:grpSpPr>
      <p:sp>
        <p:nvSpPr>
          <p:cNvPr id="361" name="Google Shape;361;g722b4b373d_1_2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2" name="Google Shape;362;g722b4b373d_1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5"/>
        <p:cNvGrpSpPr/>
        <p:nvPr/>
      </p:nvGrpSpPr>
      <p:grpSpPr>
        <a:xfrm>
          <a:off x="0" y="0"/>
          <a:ext cx="0" cy="0"/>
          <a:chOff x="0" y="0"/>
          <a:chExt cx="0" cy="0"/>
        </a:xfrm>
      </p:grpSpPr>
      <p:sp>
        <p:nvSpPr>
          <p:cNvPr id="366" name="Google Shape;366;g7fc897198c_1_11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7" name="Google Shape;367;g7fc897198c_1_1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0"/>
        <p:cNvGrpSpPr/>
        <p:nvPr/>
      </p:nvGrpSpPr>
      <p:grpSpPr>
        <a:xfrm>
          <a:off x="0" y="0"/>
          <a:ext cx="0" cy="0"/>
          <a:chOff x="0" y="0"/>
          <a:chExt cx="0" cy="0"/>
        </a:xfrm>
      </p:grpSpPr>
      <p:sp>
        <p:nvSpPr>
          <p:cNvPr id="371" name="Google Shape;371;p1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72" name="Google Shape;372;p1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5"/>
        <p:cNvGrpSpPr/>
        <p:nvPr/>
      </p:nvGrpSpPr>
      <p:grpSpPr>
        <a:xfrm>
          <a:off x="0" y="0"/>
          <a:ext cx="0" cy="0"/>
          <a:chOff x="0" y="0"/>
          <a:chExt cx="0" cy="0"/>
        </a:xfrm>
      </p:grpSpPr>
      <p:sp>
        <p:nvSpPr>
          <p:cNvPr id="376" name="Google Shape;376;g7fc897198c_2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7" name="Google Shape;377;g7fc897198c_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Google Shape;381;g722b4b373d_1_3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2" name="Google Shape;382;g722b4b373d_1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5"/>
        <p:cNvGrpSpPr/>
        <p:nvPr/>
      </p:nvGrpSpPr>
      <p:grpSpPr>
        <a:xfrm>
          <a:off x="0" y="0"/>
          <a:ext cx="0" cy="0"/>
          <a:chOff x="0" y="0"/>
          <a:chExt cx="0" cy="0"/>
        </a:xfrm>
      </p:grpSpPr>
      <p:sp>
        <p:nvSpPr>
          <p:cNvPr id="386" name="Google Shape;386;g7fc897198c_2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7" name="Google Shape;387;g7fc897198c_2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Google Shape;391;p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92" name="Google Shape;392;p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72360c0cd0_0_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72360c0cd0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5"/>
        <p:cNvGrpSpPr/>
        <p:nvPr/>
      </p:nvGrpSpPr>
      <p:grpSpPr>
        <a:xfrm>
          <a:off x="0" y="0"/>
          <a:ext cx="0" cy="0"/>
          <a:chOff x="0" y="0"/>
          <a:chExt cx="0" cy="0"/>
        </a:xfrm>
      </p:grpSpPr>
      <p:sp>
        <p:nvSpPr>
          <p:cNvPr id="396" name="Google Shape;396;g7fc897198c_2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7" name="Google Shape;397;g7fc897198c_2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0"/>
        <p:cNvGrpSpPr/>
        <p:nvPr/>
      </p:nvGrpSpPr>
      <p:grpSpPr>
        <a:xfrm>
          <a:off x="0" y="0"/>
          <a:ext cx="0" cy="0"/>
          <a:chOff x="0" y="0"/>
          <a:chExt cx="0" cy="0"/>
        </a:xfrm>
      </p:grpSpPr>
      <p:sp>
        <p:nvSpPr>
          <p:cNvPr id="401" name="Google Shape;401;g72269d25ab_0_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2" name="Google Shape;402;g72269d25ab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5"/>
        <p:cNvGrpSpPr/>
        <p:nvPr/>
      </p:nvGrpSpPr>
      <p:grpSpPr>
        <a:xfrm>
          <a:off x="0" y="0"/>
          <a:ext cx="0" cy="0"/>
          <a:chOff x="0" y="0"/>
          <a:chExt cx="0" cy="0"/>
        </a:xfrm>
      </p:grpSpPr>
      <p:sp>
        <p:nvSpPr>
          <p:cNvPr id="406" name="Google Shape;406;g7fc897198c_2_1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7" name="Google Shape;407;g7fc897198c_2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0"/>
        <p:cNvGrpSpPr/>
        <p:nvPr/>
      </p:nvGrpSpPr>
      <p:grpSpPr>
        <a:xfrm>
          <a:off x="0" y="0"/>
          <a:ext cx="0" cy="0"/>
          <a:chOff x="0" y="0"/>
          <a:chExt cx="0" cy="0"/>
        </a:xfrm>
      </p:grpSpPr>
      <p:sp>
        <p:nvSpPr>
          <p:cNvPr id="411" name="Google Shape;411;g72ff0ab5fe_1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2" name="Google Shape;412;g72ff0ab5fe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5"/>
        <p:cNvGrpSpPr/>
        <p:nvPr/>
      </p:nvGrpSpPr>
      <p:grpSpPr>
        <a:xfrm>
          <a:off x="0" y="0"/>
          <a:ext cx="0" cy="0"/>
          <a:chOff x="0" y="0"/>
          <a:chExt cx="0" cy="0"/>
        </a:xfrm>
      </p:grpSpPr>
      <p:sp>
        <p:nvSpPr>
          <p:cNvPr id="416" name="Google Shape;416;g7fc897198c_2_2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7" name="Google Shape;417;g7fc897198c_2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0"/>
        <p:cNvGrpSpPr/>
        <p:nvPr/>
      </p:nvGrpSpPr>
      <p:grpSpPr>
        <a:xfrm>
          <a:off x="0" y="0"/>
          <a:ext cx="0" cy="0"/>
          <a:chOff x="0" y="0"/>
          <a:chExt cx="0" cy="0"/>
        </a:xfrm>
      </p:grpSpPr>
      <p:sp>
        <p:nvSpPr>
          <p:cNvPr id="421" name="Google Shape;421;p2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22" name="Google Shape;422;p2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5"/>
        <p:cNvGrpSpPr/>
        <p:nvPr/>
      </p:nvGrpSpPr>
      <p:grpSpPr>
        <a:xfrm>
          <a:off x="0" y="0"/>
          <a:ext cx="0" cy="0"/>
          <a:chOff x="0" y="0"/>
          <a:chExt cx="0" cy="0"/>
        </a:xfrm>
      </p:grpSpPr>
      <p:sp>
        <p:nvSpPr>
          <p:cNvPr id="426" name="Google Shape;426;g7fc897198c_2_2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7" name="Google Shape;427;g7fc897198c_2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0"/>
        <p:cNvGrpSpPr/>
        <p:nvPr/>
      </p:nvGrpSpPr>
      <p:grpSpPr>
        <a:xfrm>
          <a:off x="0" y="0"/>
          <a:ext cx="0" cy="0"/>
          <a:chOff x="0" y="0"/>
          <a:chExt cx="0" cy="0"/>
        </a:xfrm>
      </p:grpSpPr>
      <p:sp>
        <p:nvSpPr>
          <p:cNvPr id="431" name="Google Shape;431;p2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32" name="Google Shape;432;p2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5"/>
        <p:cNvGrpSpPr/>
        <p:nvPr/>
      </p:nvGrpSpPr>
      <p:grpSpPr>
        <a:xfrm>
          <a:off x="0" y="0"/>
          <a:ext cx="0" cy="0"/>
          <a:chOff x="0" y="0"/>
          <a:chExt cx="0" cy="0"/>
        </a:xfrm>
      </p:grpSpPr>
      <p:sp>
        <p:nvSpPr>
          <p:cNvPr id="436" name="Google Shape;436;g7fc897198c_2_3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37" name="Google Shape;437;g7fc897198c_2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0"/>
        <p:cNvGrpSpPr/>
        <p:nvPr/>
      </p:nvGrpSpPr>
      <p:grpSpPr>
        <a:xfrm>
          <a:off x="0" y="0"/>
          <a:ext cx="0" cy="0"/>
          <a:chOff x="0" y="0"/>
          <a:chExt cx="0" cy="0"/>
        </a:xfrm>
      </p:grpSpPr>
      <p:sp>
        <p:nvSpPr>
          <p:cNvPr id="441" name="Google Shape;441;g7394343319_0_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2" name="Google Shape;442;g7394343319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7fc897198c_0_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7fc897198c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5"/>
        <p:cNvGrpSpPr/>
        <p:nvPr/>
      </p:nvGrpSpPr>
      <p:grpSpPr>
        <a:xfrm>
          <a:off x="0" y="0"/>
          <a:ext cx="0" cy="0"/>
          <a:chOff x="0" y="0"/>
          <a:chExt cx="0" cy="0"/>
        </a:xfrm>
      </p:grpSpPr>
      <p:sp>
        <p:nvSpPr>
          <p:cNvPr id="446" name="Google Shape;446;g7fc897198c_2_4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7" name="Google Shape;447;g7fc897198c_2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0"/>
        <p:cNvGrpSpPr/>
        <p:nvPr/>
      </p:nvGrpSpPr>
      <p:grpSpPr>
        <a:xfrm>
          <a:off x="0" y="0"/>
          <a:ext cx="0" cy="0"/>
          <a:chOff x="0" y="0"/>
          <a:chExt cx="0" cy="0"/>
        </a:xfrm>
      </p:grpSpPr>
      <p:sp>
        <p:nvSpPr>
          <p:cNvPr id="451" name="Google Shape;451;g726c493860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2" name="Google Shape;452;g726c493860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5"/>
        <p:cNvGrpSpPr/>
        <p:nvPr/>
      </p:nvGrpSpPr>
      <p:grpSpPr>
        <a:xfrm>
          <a:off x="0" y="0"/>
          <a:ext cx="0" cy="0"/>
          <a:chOff x="0" y="0"/>
          <a:chExt cx="0" cy="0"/>
        </a:xfrm>
      </p:grpSpPr>
      <p:sp>
        <p:nvSpPr>
          <p:cNvPr id="456" name="Google Shape;456;g843229b111_0_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57" name="Google Shape;457;g843229b111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0"/>
        <p:cNvGrpSpPr/>
        <p:nvPr/>
      </p:nvGrpSpPr>
      <p:grpSpPr>
        <a:xfrm>
          <a:off x="0" y="0"/>
          <a:ext cx="0" cy="0"/>
          <a:chOff x="0" y="0"/>
          <a:chExt cx="0" cy="0"/>
        </a:xfrm>
      </p:grpSpPr>
      <p:sp>
        <p:nvSpPr>
          <p:cNvPr id="461" name="Google Shape;461;g843229b111_0_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2" name="Google Shape;462;g843229b111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5"/>
        <p:cNvGrpSpPr/>
        <p:nvPr/>
      </p:nvGrpSpPr>
      <p:grpSpPr>
        <a:xfrm>
          <a:off x="0" y="0"/>
          <a:ext cx="0" cy="0"/>
          <a:chOff x="0" y="0"/>
          <a:chExt cx="0" cy="0"/>
        </a:xfrm>
      </p:grpSpPr>
      <p:sp>
        <p:nvSpPr>
          <p:cNvPr id="466" name="Google Shape;466;g7fc897198c_2_5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67" name="Google Shape;467;g7fc897198c_2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0"/>
        <p:cNvGrpSpPr/>
        <p:nvPr/>
      </p:nvGrpSpPr>
      <p:grpSpPr>
        <a:xfrm>
          <a:off x="0" y="0"/>
          <a:ext cx="0" cy="0"/>
          <a:chOff x="0" y="0"/>
          <a:chExt cx="0" cy="0"/>
        </a:xfrm>
      </p:grpSpPr>
      <p:sp>
        <p:nvSpPr>
          <p:cNvPr id="471" name="Google Shape;471;p2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72" name="Google Shape;472;p2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5"/>
        <p:cNvGrpSpPr/>
        <p:nvPr/>
      </p:nvGrpSpPr>
      <p:grpSpPr>
        <a:xfrm>
          <a:off x="0" y="0"/>
          <a:ext cx="0" cy="0"/>
          <a:chOff x="0" y="0"/>
          <a:chExt cx="0" cy="0"/>
        </a:xfrm>
      </p:grpSpPr>
      <p:sp>
        <p:nvSpPr>
          <p:cNvPr id="476" name="Google Shape;476;g7fc897198c_2_3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77" name="Google Shape;477;g7fc897198c_2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0"/>
        <p:cNvGrpSpPr/>
        <p:nvPr/>
      </p:nvGrpSpPr>
      <p:grpSpPr>
        <a:xfrm>
          <a:off x="0" y="0"/>
          <a:ext cx="0" cy="0"/>
          <a:chOff x="0" y="0"/>
          <a:chExt cx="0" cy="0"/>
        </a:xfrm>
      </p:grpSpPr>
      <p:sp>
        <p:nvSpPr>
          <p:cNvPr id="481" name="Google Shape;481;g72f3e1f8eb_0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2" name="Google Shape;482;g72f3e1f8eb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5"/>
        <p:cNvGrpSpPr/>
        <p:nvPr/>
      </p:nvGrpSpPr>
      <p:grpSpPr>
        <a:xfrm>
          <a:off x="0" y="0"/>
          <a:ext cx="0" cy="0"/>
          <a:chOff x="0" y="0"/>
          <a:chExt cx="0" cy="0"/>
        </a:xfrm>
      </p:grpSpPr>
      <p:sp>
        <p:nvSpPr>
          <p:cNvPr id="486" name="Google Shape;486;g7fc897198c_2_4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7" name="Google Shape;487;g7fc897198c_2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0"/>
        <p:cNvGrpSpPr/>
        <p:nvPr/>
      </p:nvGrpSpPr>
      <p:grpSpPr>
        <a:xfrm>
          <a:off x="0" y="0"/>
          <a:ext cx="0" cy="0"/>
          <a:chOff x="0" y="0"/>
          <a:chExt cx="0" cy="0"/>
        </a:xfrm>
      </p:grpSpPr>
      <p:sp>
        <p:nvSpPr>
          <p:cNvPr id="491" name="Google Shape;491;g76dfe95dd1_0_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2" name="Google Shape;492;g76dfe95dd1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745816d472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745816d472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5"/>
        <p:cNvGrpSpPr/>
        <p:nvPr/>
      </p:nvGrpSpPr>
      <p:grpSpPr>
        <a:xfrm>
          <a:off x="0" y="0"/>
          <a:ext cx="0" cy="0"/>
          <a:chOff x="0" y="0"/>
          <a:chExt cx="0" cy="0"/>
        </a:xfrm>
      </p:grpSpPr>
      <p:sp>
        <p:nvSpPr>
          <p:cNvPr id="496" name="Google Shape;496;g76dfe95dd1_0_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97" name="Google Shape;497;g76dfe95dd1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0"/>
        <p:cNvGrpSpPr/>
        <p:nvPr/>
      </p:nvGrpSpPr>
      <p:grpSpPr>
        <a:xfrm>
          <a:off x="0" y="0"/>
          <a:ext cx="0" cy="0"/>
          <a:chOff x="0" y="0"/>
          <a:chExt cx="0" cy="0"/>
        </a:xfrm>
      </p:grpSpPr>
      <p:sp>
        <p:nvSpPr>
          <p:cNvPr id="501" name="Google Shape;501;g7fc897198c_2_5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2" name="Google Shape;502;g7fc897198c_2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5"/>
        <p:cNvGrpSpPr/>
        <p:nvPr/>
      </p:nvGrpSpPr>
      <p:grpSpPr>
        <a:xfrm>
          <a:off x="0" y="0"/>
          <a:ext cx="0" cy="0"/>
          <a:chOff x="0" y="0"/>
          <a:chExt cx="0" cy="0"/>
        </a:xfrm>
      </p:grpSpPr>
      <p:sp>
        <p:nvSpPr>
          <p:cNvPr id="506" name="Google Shape;506;g848a1e2d37_1_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07" name="Google Shape;507;g848a1e2d37_1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0"/>
        <p:cNvGrpSpPr/>
        <p:nvPr/>
      </p:nvGrpSpPr>
      <p:grpSpPr>
        <a:xfrm>
          <a:off x="0" y="0"/>
          <a:ext cx="0" cy="0"/>
          <a:chOff x="0" y="0"/>
          <a:chExt cx="0" cy="0"/>
        </a:xfrm>
      </p:grpSpPr>
      <p:sp>
        <p:nvSpPr>
          <p:cNvPr id="511" name="Google Shape;511;g848a1e2d37_1_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2" name="Google Shape;512;g848a1e2d37_1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5"/>
        <p:cNvGrpSpPr/>
        <p:nvPr/>
      </p:nvGrpSpPr>
      <p:grpSpPr>
        <a:xfrm>
          <a:off x="0" y="0"/>
          <a:ext cx="0" cy="0"/>
          <a:chOff x="0" y="0"/>
          <a:chExt cx="0" cy="0"/>
        </a:xfrm>
      </p:grpSpPr>
      <p:sp>
        <p:nvSpPr>
          <p:cNvPr id="516" name="Google Shape;516;g72269d25ab_0_4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17" name="Google Shape;517;g72269d25ab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0"/>
        <p:cNvGrpSpPr/>
        <p:nvPr/>
      </p:nvGrpSpPr>
      <p:grpSpPr>
        <a:xfrm>
          <a:off x="0" y="0"/>
          <a:ext cx="0" cy="0"/>
          <a:chOff x="0" y="0"/>
          <a:chExt cx="0" cy="0"/>
        </a:xfrm>
      </p:grpSpPr>
      <p:sp>
        <p:nvSpPr>
          <p:cNvPr id="521" name="Google Shape;521;g72269d25ab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2" name="Google Shape;522;g72269d25ab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5"/>
        <p:cNvGrpSpPr/>
        <p:nvPr/>
      </p:nvGrpSpPr>
      <p:grpSpPr>
        <a:xfrm>
          <a:off x="0" y="0"/>
          <a:ext cx="0" cy="0"/>
          <a:chOff x="0" y="0"/>
          <a:chExt cx="0" cy="0"/>
        </a:xfrm>
      </p:grpSpPr>
      <p:sp>
        <p:nvSpPr>
          <p:cNvPr id="526" name="Google Shape;526;g72269d25ab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7" name="Google Shape;527;g72269d25ab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0"/>
        <p:cNvGrpSpPr/>
        <p:nvPr/>
      </p:nvGrpSpPr>
      <p:grpSpPr>
        <a:xfrm>
          <a:off x="0" y="0"/>
          <a:ext cx="0" cy="0"/>
          <a:chOff x="0" y="0"/>
          <a:chExt cx="0" cy="0"/>
        </a:xfrm>
      </p:grpSpPr>
      <p:sp>
        <p:nvSpPr>
          <p:cNvPr id="531" name="Google Shape;531;g72269d25ab_0_5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2" name="Google Shape;532;g72269d25ab_0_5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5"/>
        <p:cNvGrpSpPr/>
        <p:nvPr/>
      </p:nvGrpSpPr>
      <p:grpSpPr>
        <a:xfrm>
          <a:off x="0" y="0"/>
          <a:ext cx="0" cy="0"/>
          <a:chOff x="0" y="0"/>
          <a:chExt cx="0" cy="0"/>
        </a:xfrm>
      </p:grpSpPr>
      <p:sp>
        <p:nvSpPr>
          <p:cNvPr id="536" name="Google Shape;536;g72269d25ab_0_6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37" name="Google Shape;537;g72269d25ab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0"/>
        <p:cNvGrpSpPr/>
        <p:nvPr/>
      </p:nvGrpSpPr>
      <p:grpSpPr>
        <a:xfrm>
          <a:off x="0" y="0"/>
          <a:ext cx="0" cy="0"/>
          <a:chOff x="0" y="0"/>
          <a:chExt cx="0" cy="0"/>
        </a:xfrm>
      </p:grpSpPr>
      <p:sp>
        <p:nvSpPr>
          <p:cNvPr id="541" name="Google Shape;541;g7293c76891_0_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2" name="Google Shape;542;g7293c76891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1" name="Google Shape;11;p2"/>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2" name="Google Shape;12;p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3"/>
        <p:cNvGrpSpPr/>
        <p:nvPr/>
      </p:nvGrpSpPr>
      <p:grpSpPr>
        <a:xfrm>
          <a:off x="0" y="0"/>
          <a:ext cx="0" cy="0"/>
          <a:chOff x="0" y="0"/>
          <a:chExt cx="0" cy="0"/>
        </a:xfrm>
      </p:grpSpPr>
      <p:sp>
        <p:nvSpPr>
          <p:cNvPr id="14" name="Google Shape;14;p3"/>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5" name="Google Shape;15;p3"/>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6" name="Google Shape;16;p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9" name="Google Shape;19;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8212200" cy="4090800"/>
          </a:xfrm>
          <a:prstGeom prst="rect">
            <a:avLst/>
          </a:prstGeom>
          <a:noFill/>
          <a:ln>
            <a:noFill/>
          </a:ln>
        </p:spPr>
        <p:txBody>
          <a:bodyPr spcFirstLastPara="1" wrap="square" lIns="91425" tIns="91425" rIns="91425" bIns="91425" anchor="ctr" anchorCtr="0">
            <a:noAutofit/>
          </a:bodyPr>
          <a:lstStyle>
            <a:lvl1pPr lvl="0">
              <a:lnSpc>
                <a:spcPct val="100000"/>
              </a:lnSpc>
              <a:spcBef>
                <a:spcPts val="0"/>
              </a:spcBef>
              <a:spcAft>
                <a:spcPts val="0"/>
              </a:spcAft>
              <a:buSzPts val="4000"/>
              <a:buFont typeface="Helvetica Neue"/>
              <a:buNone/>
              <a:defRPr sz="4000">
                <a:latin typeface="Helvetica Neue"/>
                <a:ea typeface="Helvetica Neue"/>
                <a:cs typeface="Helvetica Neue"/>
                <a:sym typeface="Helvetica Neue"/>
              </a:defRPr>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9"/>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AD1DC"/>
        </a:solidFill>
        <a:effectLst/>
      </p:bgPr>
    </p:bg>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561450" y="5263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b="1" dirty="0"/>
              <a:t>An Introduction To Mental Health Self-Care Education </a:t>
            </a:r>
            <a:endParaRPr b="1" dirty="0"/>
          </a:p>
          <a:p>
            <a:pPr marL="0" lvl="0" indent="0" algn="l" rtl="0">
              <a:spcBef>
                <a:spcPts val="0"/>
              </a:spcBef>
              <a:spcAft>
                <a:spcPts val="0"/>
              </a:spcAft>
              <a:buNone/>
            </a:pPr>
            <a:endParaRPr sz="2500" b="1" dirty="0"/>
          </a:p>
          <a:p>
            <a:pPr marL="0" lvl="0" indent="0" algn="l" rtl="0">
              <a:spcBef>
                <a:spcPts val="0"/>
              </a:spcBef>
              <a:spcAft>
                <a:spcPts val="0"/>
              </a:spcAft>
              <a:buClr>
                <a:schemeClr val="dk1"/>
              </a:buClr>
              <a:buSzPts val="1100"/>
              <a:buFont typeface="Arial"/>
              <a:buNone/>
            </a:pPr>
            <a:r>
              <a:rPr lang="en" sz="3300" dirty="0"/>
              <a:t>Barbara Frechette, DNP, PMHNP-BC</a:t>
            </a:r>
            <a:endParaRPr sz="3300" dirty="0"/>
          </a:p>
          <a:p>
            <a:pPr marL="0" lvl="0" indent="0" algn="l" rtl="0">
              <a:spcBef>
                <a:spcPts val="0"/>
              </a:spcBef>
              <a:spcAft>
                <a:spcPts val="0"/>
              </a:spcAft>
              <a:buClr>
                <a:schemeClr val="dk1"/>
              </a:buClr>
              <a:buSzPts val="1100"/>
              <a:buFont typeface="Arial"/>
              <a:buNone/>
            </a:pPr>
            <a:r>
              <a:rPr lang="en-US" sz="2500" dirty="0"/>
              <a:t>(Doctor of Nursing Practice, Advanced Practice Psychiatric Mental Health Nurse Practitioner)</a:t>
            </a:r>
            <a:endParaRPr lang="en-US" b="1" dirty="0"/>
          </a:p>
          <a:p>
            <a:pPr marL="0" lvl="0" indent="0" algn="l" rtl="0">
              <a:spcBef>
                <a:spcPts val="0"/>
              </a:spcBef>
              <a:spcAft>
                <a:spcPts val="0"/>
              </a:spcAft>
              <a:buNone/>
            </a:pPr>
            <a:endParaRPr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C9DAF8"/>
        </a:solidFill>
        <a:effectLst/>
      </p:bgPr>
    </p:bg>
    <p:spTree>
      <p:nvGrpSpPr>
        <p:cNvPr id="1" name="Shape 98"/>
        <p:cNvGrpSpPr/>
        <p:nvPr/>
      </p:nvGrpSpPr>
      <p:grpSpPr>
        <a:xfrm>
          <a:off x="0" y="0"/>
          <a:ext cx="0" cy="0"/>
          <a:chOff x="0" y="0"/>
          <a:chExt cx="0" cy="0"/>
        </a:xfrm>
      </p:grpSpPr>
      <p:sp>
        <p:nvSpPr>
          <p:cNvPr id="99" name="Google Shape;99;p22"/>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t>You need to feel able to do things.</a:t>
            </a:r>
            <a:endParaRPr sz="48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B6D7A8"/>
        </a:solidFill>
        <a:effectLst/>
      </p:bgPr>
    </p:bg>
    <p:spTree>
      <p:nvGrpSpPr>
        <p:cNvPr id="1" name="Shape 103"/>
        <p:cNvGrpSpPr/>
        <p:nvPr/>
      </p:nvGrpSpPr>
      <p:grpSpPr>
        <a:xfrm>
          <a:off x="0" y="0"/>
          <a:ext cx="0" cy="0"/>
          <a:chOff x="0" y="0"/>
          <a:chExt cx="0" cy="0"/>
        </a:xfrm>
      </p:grpSpPr>
      <p:sp>
        <p:nvSpPr>
          <p:cNvPr id="104" name="Google Shape;104;p23"/>
          <p:cNvSpPr txBox="1">
            <a:spLocks noGrp="1"/>
          </p:cNvSpPr>
          <p:nvPr>
            <p:ph type="title"/>
          </p:nvPr>
        </p:nvSpPr>
        <p:spPr>
          <a:xfrm>
            <a:off x="524750" y="664350"/>
            <a:ext cx="8212200" cy="38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 sz="4800"/>
              <a:t>We feel close when we attach, or become involved. Other terms used to describe closeness are connecting, togetherness and belonging.</a:t>
            </a:r>
            <a:endParaRPr sz="48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C9DAF8"/>
        </a:solidFill>
        <a:effectLst/>
      </p:bgPr>
    </p:bg>
    <p:spTree>
      <p:nvGrpSpPr>
        <p:cNvPr id="1" name="Shape 108"/>
        <p:cNvGrpSpPr/>
        <p:nvPr/>
      </p:nvGrpSpPr>
      <p:grpSpPr>
        <a:xfrm>
          <a:off x="0" y="0"/>
          <a:ext cx="0" cy="0"/>
          <a:chOff x="0" y="0"/>
          <a:chExt cx="0" cy="0"/>
        </a:xfrm>
      </p:grpSpPr>
      <p:sp>
        <p:nvSpPr>
          <p:cNvPr id="109" name="Google Shape;109;p24"/>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t>You need to feel close to someone.</a:t>
            </a:r>
            <a:endParaRPr sz="48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B6D7A8"/>
        </a:solidFill>
        <a:effectLst/>
      </p:bgPr>
    </p:bg>
    <p:spTree>
      <p:nvGrpSpPr>
        <p:cNvPr id="1" name="Shape 113"/>
        <p:cNvGrpSpPr/>
        <p:nvPr/>
      </p:nvGrpSpPr>
      <p:grpSpPr>
        <a:xfrm>
          <a:off x="0" y="0"/>
          <a:ext cx="0" cy="0"/>
          <a:chOff x="0" y="0"/>
          <a:chExt cx="0" cy="0"/>
        </a:xfrm>
      </p:grpSpPr>
      <p:sp>
        <p:nvSpPr>
          <p:cNvPr id="114" name="Google Shape;114;p25"/>
          <p:cNvSpPr txBox="1">
            <a:spLocks noGrp="1"/>
          </p:cNvSpPr>
          <p:nvPr>
            <p:ph type="title"/>
          </p:nvPr>
        </p:nvSpPr>
        <p:spPr>
          <a:xfrm>
            <a:off x="490250" y="1260900"/>
            <a:ext cx="8212200" cy="26217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endParaRPr sz="4800"/>
          </a:p>
          <a:p>
            <a:pPr marL="0" lvl="0" indent="0" algn="l" rtl="0">
              <a:spcBef>
                <a:spcPts val="0"/>
              </a:spcBef>
              <a:spcAft>
                <a:spcPts val="0"/>
              </a:spcAft>
              <a:buClr>
                <a:schemeClr val="dk1"/>
              </a:buClr>
              <a:buSzPts val="1100"/>
              <a:buFont typeface="Arial"/>
              <a:buNone/>
            </a:pPr>
            <a:r>
              <a:rPr lang="en" sz="4800"/>
              <a:t>We lose and regain some ableness and closeness throughout our lives.</a:t>
            </a:r>
            <a:endParaRPr sz="4800"/>
          </a:p>
          <a:p>
            <a:pPr marL="0" lvl="0" indent="0" algn="l" rtl="0">
              <a:spcBef>
                <a:spcPts val="0"/>
              </a:spcBef>
              <a:spcAft>
                <a:spcPts val="0"/>
              </a:spcAft>
              <a:buNone/>
            </a:pP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C9DAF8"/>
        </a:solidFill>
        <a:effectLst/>
      </p:bgPr>
    </p:bg>
    <p:spTree>
      <p:nvGrpSpPr>
        <p:cNvPr id="1" name="Shape 118"/>
        <p:cNvGrpSpPr/>
        <p:nvPr/>
      </p:nvGrpSpPr>
      <p:grpSpPr>
        <a:xfrm>
          <a:off x="0" y="0"/>
          <a:ext cx="0" cy="0"/>
          <a:chOff x="0" y="0"/>
          <a:chExt cx="0" cy="0"/>
        </a:xfrm>
      </p:grpSpPr>
      <p:sp>
        <p:nvSpPr>
          <p:cNvPr id="119" name="Google Shape;119;p26"/>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t>    You never stop needing </a:t>
            </a:r>
            <a:endParaRPr sz="4800"/>
          </a:p>
          <a:p>
            <a:pPr marL="0" lvl="0" indent="0" algn="l" rtl="0">
              <a:spcBef>
                <a:spcPts val="0"/>
              </a:spcBef>
              <a:spcAft>
                <a:spcPts val="0"/>
              </a:spcAft>
              <a:buNone/>
            </a:pPr>
            <a:r>
              <a:rPr lang="en" sz="4800"/>
              <a:t>      to feel able and close.</a:t>
            </a:r>
            <a:endParaRPr sz="48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B6D7A8"/>
        </a:solidFill>
        <a:effectLst/>
      </p:bgPr>
    </p:bg>
    <p:spTree>
      <p:nvGrpSpPr>
        <p:cNvPr id="1" name="Shape 123"/>
        <p:cNvGrpSpPr/>
        <p:nvPr/>
      </p:nvGrpSpPr>
      <p:grpSpPr>
        <a:xfrm>
          <a:off x="0" y="0"/>
          <a:ext cx="0" cy="0"/>
          <a:chOff x="0" y="0"/>
          <a:chExt cx="0" cy="0"/>
        </a:xfrm>
      </p:grpSpPr>
      <p:sp>
        <p:nvSpPr>
          <p:cNvPr id="124" name="Google Shape;124;p27"/>
          <p:cNvSpPr txBox="1">
            <a:spLocks noGrp="1"/>
          </p:cNvSpPr>
          <p:nvPr>
            <p:ph type="title"/>
          </p:nvPr>
        </p:nvSpPr>
        <p:spPr>
          <a:xfrm>
            <a:off x="465900" y="427525"/>
            <a:ext cx="8212200" cy="4378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endParaRPr sz="4700"/>
          </a:p>
          <a:p>
            <a:pPr marL="0" lvl="0" indent="0" algn="l" rtl="0">
              <a:lnSpc>
                <a:spcPct val="100000"/>
              </a:lnSpc>
              <a:spcBef>
                <a:spcPts val="0"/>
              </a:spcBef>
              <a:spcAft>
                <a:spcPts val="0"/>
              </a:spcAft>
              <a:buClr>
                <a:schemeClr val="dk1"/>
              </a:buClr>
              <a:buSzPts val="1100"/>
              <a:buFont typeface="Arial"/>
              <a:buNone/>
            </a:pPr>
            <a:r>
              <a:rPr lang="en" sz="4700"/>
              <a:t>Knowing good ways to feel able and close leaves you less likely to feel unsure, confused or worried.</a:t>
            </a:r>
            <a:r>
              <a:rPr lang="en" sz="3900"/>
              <a:t> </a:t>
            </a:r>
            <a:endParaRPr sz="3900"/>
          </a:p>
          <a:p>
            <a:pPr marL="0" lvl="0" indent="0" algn="l" rtl="0">
              <a:lnSpc>
                <a:spcPct val="100000"/>
              </a:lnSpc>
              <a:spcBef>
                <a:spcPts val="0"/>
              </a:spcBef>
              <a:spcAft>
                <a:spcPts val="0"/>
              </a:spcAft>
              <a:buSzPts val="1100"/>
              <a:buNone/>
            </a:pPr>
            <a:endParaRPr sz="4800"/>
          </a:p>
          <a:p>
            <a:pPr marL="0" lvl="0" indent="0" algn="l" rtl="0">
              <a:lnSpc>
                <a:spcPct val="100000"/>
              </a:lnSpc>
              <a:spcBef>
                <a:spcPts val="0"/>
              </a:spcBef>
              <a:spcAft>
                <a:spcPts val="0"/>
              </a:spcAft>
              <a:buSzPts val="1100"/>
              <a:buNone/>
            </a:pPr>
            <a:endParaRPr sz="48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C9DAF8"/>
        </a:solidFill>
        <a:effectLst/>
      </p:bgPr>
    </p:bg>
    <p:spTree>
      <p:nvGrpSpPr>
        <p:cNvPr id="1" name="Shape 128"/>
        <p:cNvGrpSpPr/>
        <p:nvPr/>
      </p:nvGrpSpPr>
      <p:grpSpPr>
        <a:xfrm>
          <a:off x="0" y="0"/>
          <a:ext cx="0" cy="0"/>
          <a:chOff x="0" y="0"/>
          <a:chExt cx="0" cy="0"/>
        </a:xfrm>
      </p:grpSpPr>
      <p:sp>
        <p:nvSpPr>
          <p:cNvPr id="129" name="Google Shape;129;p28"/>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t>Learning about feeling able and close is wise.</a:t>
            </a:r>
            <a:endParaRPr sz="48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B6D7A8"/>
        </a:solidFill>
        <a:effectLst/>
      </p:bgPr>
    </p:bg>
    <p:spTree>
      <p:nvGrpSpPr>
        <p:cNvPr id="1" name="Shape 133"/>
        <p:cNvGrpSpPr/>
        <p:nvPr/>
      </p:nvGrpSpPr>
      <p:grpSpPr>
        <a:xfrm>
          <a:off x="0" y="0"/>
          <a:ext cx="0" cy="0"/>
          <a:chOff x="0" y="0"/>
          <a:chExt cx="0" cy="0"/>
        </a:xfrm>
      </p:grpSpPr>
      <p:sp>
        <p:nvSpPr>
          <p:cNvPr id="134" name="Google Shape;134;p29"/>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t>Because healthy people realize </a:t>
            </a:r>
            <a:r>
              <a:rPr lang="en" sz="4800" b="1"/>
              <a:t>niceness </a:t>
            </a:r>
            <a:r>
              <a:rPr lang="en" sz="4800"/>
              <a:t>is good for their mind, they rely on it to feel able and close.</a:t>
            </a:r>
            <a:r>
              <a:rPr lang="en" sz="4400"/>
              <a:t> </a:t>
            </a:r>
            <a:endParaRPr sz="44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C9DAF8"/>
        </a:solidFill>
        <a:effectLst/>
      </p:bgPr>
    </p:bg>
    <p:spTree>
      <p:nvGrpSpPr>
        <p:cNvPr id="1" name="Shape 138"/>
        <p:cNvGrpSpPr/>
        <p:nvPr/>
      </p:nvGrpSpPr>
      <p:grpSpPr>
        <a:xfrm>
          <a:off x="0" y="0"/>
          <a:ext cx="0" cy="0"/>
          <a:chOff x="0" y="0"/>
          <a:chExt cx="0" cy="0"/>
        </a:xfrm>
      </p:grpSpPr>
      <p:sp>
        <p:nvSpPr>
          <p:cNvPr id="139" name="Google Shape;139;p30"/>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t>Being nice is the best way to get what you need.</a:t>
            </a:r>
            <a:endParaRPr sz="48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B6D7A8"/>
        </a:solidFill>
        <a:effectLst/>
      </p:bgPr>
    </p:bg>
    <p:spTree>
      <p:nvGrpSpPr>
        <p:cNvPr id="1" name="Shape 143"/>
        <p:cNvGrpSpPr/>
        <p:nvPr/>
      </p:nvGrpSpPr>
      <p:grpSpPr>
        <a:xfrm>
          <a:off x="0" y="0"/>
          <a:ext cx="0" cy="0"/>
          <a:chOff x="0" y="0"/>
          <a:chExt cx="0" cy="0"/>
        </a:xfrm>
      </p:grpSpPr>
      <p:sp>
        <p:nvSpPr>
          <p:cNvPr id="144" name="Google Shape;144;p31"/>
          <p:cNvSpPr txBox="1">
            <a:spLocks noGrp="1"/>
          </p:cNvSpPr>
          <p:nvPr>
            <p:ph type="body" idx="4294967295"/>
          </p:nvPr>
        </p:nvSpPr>
        <p:spPr>
          <a:xfrm>
            <a:off x="423300" y="777450"/>
            <a:ext cx="8520600" cy="35886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 sz="4000">
                <a:solidFill>
                  <a:schemeClr val="dk1"/>
                </a:solidFill>
                <a:latin typeface="Helvetica Neue"/>
                <a:ea typeface="Helvetica Neue"/>
                <a:cs typeface="Helvetica Neue"/>
                <a:sym typeface="Helvetica Neue"/>
              </a:rPr>
              <a:t>Niceness happens when you show </a:t>
            </a:r>
            <a:r>
              <a:rPr lang="en" sz="4000" b="1">
                <a:solidFill>
                  <a:schemeClr val="dk1"/>
                </a:solidFill>
                <a:latin typeface="Helvetica Neue"/>
                <a:ea typeface="Helvetica Neue"/>
                <a:cs typeface="Helvetica Neue"/>
                <a:sym typeface="Helvetica Neue"/>
              </a:rPr>
              <a:t>kindness </a:t>
            </a:r>
            <a:r>
              <a:rPr lang="en" sz="4000">
                <a:solidFill>
                  <a:schemeClr val="dk1"/>
                </a:solidFill>
                <a:latin typeface="Helvetica Neue"/>
                <a:ea typeface="Helvetica Neue"/>
                <a:cs typeface="Helvetica Neue"/>
                <a:sym typeface="Helvetica Neue"/>
              </a:rPr>
              <a:t>and </a:t>
            </a:r>
            <a:r>
              <a:rPr lang="en" sz="4000" b="1">
                <a:solidFill>
                  <a:schemeClr val="dk1"/>
                </a:solidFill>
                <a:latin typeface="Helvetica Neue"/>
                <a:ea typeface="Helvetica Neue"/>
                <a:cs typeface="Helvetica Neue"/>
                <a:sym typeface="Helvetica Neue"/>
              </a:rPr>
              <a:t>fairness</a:t>
            </a:r>
            <a:r>
              <a:rPr lang="en" sz="4000">
                <a:solidFill>
                  <a:schemeClr val="dk1"/>
                </a:solidFill>
                <a:latin typeface="Helvetica Neue"/>
                <a:ea typeface="Helvetica Neue"/>
                <a:cs typeface="Helvetica Neue"/>
                <a:sym typeface="Helvetica Neue"/>
              </a:rPr>
              <a:t>. Usually safe and reliable, kindness and fairness range from simple acts of civility to complex ways to cooperate.</a:t>
            </a:r>
            <a:r>
              <a:rPr lang="en" sz="4600">
                <a:solidFill>
                  <a:schemeClr val="dk1"/>
                </a:solidFill>
                <a:latin typeface="Helvetica Neue"/>
                <a:ea typeface="Helvetica Neue"/>
                <a:cs typeface="Helvetica Neue"/>
                <a:sym typeface="Helvetica Neue"/>
              </a:rPr>
              <a:t> </a:t>
            </a:r>
            <a:endParaRPr sz="4000">
              <a:solidFill>
                <a:schemeClr val="dk1"/>
              </a:solidFill>
              <a:latin typeface="Helvetica Neue"/>
              <a:ea typeface="Helvetica Neue"/>
              <a:cs typeface="Helvetica Neue"/>
              <a:sym typeface="Helvetica Neue"/>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AD1DC"/>
        </a:solidFill>
        <a:effectLst/>
      </p:bgPr>
    </p:bg>
    <p:spTree>
      <p:nvGrpSpPr>
        <p:cNvPr id="1" name="Shape 58"/>
        <p:cNvGrpSpPr/>
        <p:nvPr/>
      </p:nvGrpSpPr>
      <p:grpSpPr>
        <a:xfrm>
          <a:off x="0" y="0"/>
          <a:ext cx="0" cy="0"/>
          <a:chOff x="0" y="0"/>
          <a:chExt cx="0" cy="0"/>
        </a:xfrm>
      </p:grpSpPr>
      <p:sp>
        <p:nvSpPr>
          <p:cNvPr id="59" name="Google Shape;59;p14"/>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3900"/>
              <a:t>The mental health self-care approach that soon follows consists of two sets of lessons. The </a:t>
            </a:r>
            <a:r>
              <a:rPr lang="en" sz="3900" b="1"/>
              <a:t>green </a:t>
            </a:r>
            <a:r>
              <a:rPr lang="en" sz="3900"/>
              <a:t>set is for ages 12 and older and the </a:t>
            </a:r>
            <a:r>
              <a:rPr lang="en" sz="3900" b="1"/>
              <a:t>blue </a:t>
            </a:r>
            <a:r>
              <a:rPr lang="en" sz="3900"/>
              <a:t>set is for ages 5 and up. Each blue slide is a simpler version of the green one that precedes it.</a:t>
            </a:r>
            <a:r>
              <a:rPr lang="en"/>
              <a:t> </a:t>
            </a:r>
            <a:endParaRPr sz="44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C9DAF8"/>
        </a:solidFill>
        <a:effectLst/>
      </p:bgPr>
    </p:bg>
    <p:spTree>
      <p:nvGrpSpPr>
        <p:cNvPr id="1" name="Shape 148"/>
        <p:cNvGrpSpPr/>
        <p:nvPr/>
      </p:nvGrpSpPr>
      <p:grpSpPr>
        <a:xfrm>
          <a:off x="0" y="0"/>
          <a:ext cx="0" cy="0"/>
          <a:chOff x="0" y="0"/>
          <a:chExt cx="0" cy="0"/>
        </a:xfrm>
      </p:grpSpPr>
      <p:sp>
        <p:nvSpPr>
          <p:cNvPr id="149" name="Google Shape;149;p32"/>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t>You're nice when you’re kind and fair.</a:t>
            </a:r>
            <a:endParaRPr sz="48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B6D7A8"/>
        </a:solidFill>
        <a:effectLst/>
      </p:bgPr>
    </p:bg>
    <p:spTree>
      <p:nvGrpSpPr>
        <p:cNvPr id="1" name="Shape 153"/>
        <p:cNvGrpSpPr/>
        <p:nvPr/>
      </p:nvGrpSpPr>
      <p:grpSpPr>
        <a:xfrm>
          <a:off x="0" y="0"/>
          <a:ext cx="0" cy="0"/>
          <a:chOff x="0" y="0"/>
          <a:chExt cx="0" cy="0"/>
        </a:xfrm>
      </p:grpSpPr>
      <p:sp>
        <p:nvSpPr>
          <p:cNvPr id="154" name="Google Shape;154;p33"/>
          <p:cNvSpPr txBox="1">
            <a:spLocks noGrp="1"/>
          </p:cNvSpPr>
          <p:nvPr>
            <p:ph type="title"/>
          </p:nvPr>
        </p:nvSpPr>
        <p:spPr>
          <a:xfrm>
            <a:off x="465900" y="479175"/>
            <a:ext cx="8212200" cy="4176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solidFill>
                  <a:srgbClr val="FF0000"/>
                </a:solidFill>
                <a:latin typeface="Lobster"/>
                <a:ea typeface="Lobster"/>
                <a:cs typeface="Lobster"/>
                <a:sym typeface="Lobster"/>
              </a:rPr>
              <a:t>            </a:t>
            </a:r>
            <a:endParaRPr sz="4800">
              <a:solidFill>
                <a:srgbClr val="FF0000"/>
              </a:solidFill>
              <a:latin typeface="Lobster"/>
              <a:ea typeface="Lobster"/>
              <a:cs typeface="Lobster"/>
              <a:sym typeface="Lobster"/>
            </a:endParaRPr>
          </a:p>
          <a:p>
            <a:pPr marL="0" lvl="0" indent="0" algn="l" rtl="0">
              <a:spcBef>
                <a:spcPts val="0"/>
              </a:spcBef>
              <a:spcAft>
                <a:spcPts val="0"/>
              </a:spcAft>
              <a:buNone/>
            </a:pPr>
            <a:r>
              <a:rPr lang="en" sz="4400">
                <a:solidFill>
                  <a:srgbClr val="000000"/>
                </a:solidFill>
              </a:rPr>
              <a:t>Not being nice can be </a:t>
            </a:r>
            <a:endParaRPr sz="4400">
              <a:solidFill>
                <a:srgbClr val="000000"/>
              </a:solidFill>
            </a:endParaRPr>
          </a:p>
          <a:p>
            <a:pPr marL="0" lvl="0" indent="0" algn="l" rtl="0">
              <a:spcBef>
                <a:spcPts val="0"/>
              </a:spcBef>
              <a:spcAft>
                <a:spcPts val="0"/>
              </a:spcAft>
              <a:buNone/>
            </a:pPr>
            <a:r>
              <a:rPr lang="en" sz="4400">
                <a:solidFill>
                  <a:srgbClr val="000000"/>
                </a:solidFill>
              </a:rPr>
              <a:t>tempting, especially when </a:t>
            </a:r>
            <a:endParaRPr sz="4400">
              <a:solidFill>
                <a:srgbClr val="000000"/>
              </a:solidFill>
            </a:endParaRPr>
          </a:p>
          <a:p>
            <a:pPr marL="0" lvl="0" indent="0" algn="l" rtl="0">
              <a:spcBef>
                <a:spcPts val="0"/>
              </a:spcBef>
              <a:spcAft>
                <a:spcPts val="0"/>
              </a:spcAft>
              <a:buNone/>
            </a:pPr>
            <a:r>
              <a:rPr lang="en" sz="4400">
                <a:solidFill>
                  <a:srgbClr val="000000"/>
                </a:solidFill>
              </a:rPr>
              <a:t>being nice doesn't readily get </a:t>
            </a:r>
            <a:endParaRPr sz="4400">
              <a:solidFill>
                <a:srgbClr val="000000"/>
              </a:solidFill>
            </a:endParaRPr>
          </a:p>
          <a:p>
            <a:pPr marL="0" lvl="0" indent="0" algn="l" rtl="0">
              <a:spcBef>
                <a:spcPts val="0"/>
              </a:spcBef>
              <a:spcAft>
                <a:spcPts val="0"/>
              </a:spcAft>
              <a:buNone/>
            </a:pPr>
            <a:r>
              <a:rPr lang="en" sz="4400">
                <a:solidFill>
                  <a:srgbClr val="000000"/>
                </a:solidFill>
              </a:rPr>
              <a:t>a need met. So, it's important to understand why not being </a:t>
            </a:r>
            <a:endParaRPr sz="4400">
              <a:solidFill>
                <a:srgbClr val="000000"/>
              </a:solidFill>
            </a:endParaRPr>
          </a:p>
          <a:p>
            <a:pPr marL="0" lvl="0" indent="0" algn="l" rtl="0">
              <a:spcBef>
                <a:spcPts val="0"/>
              </a:spcBef>
              <a:spcAft>
                <a:spcPts val="0"/>
              </a:spcAft>
              <a:buNone/>
            </a:pPr>
            <a:r>
              <a:rPr lang="en" sz="4400">
                <a:solidFill>
                  <a:srgbClr val="000000"/>
                </a:solidFill>
              </a:rPr>
              <a:t>nice isn’t healthy.</a:t>
            </a:r>
            <a:r>
              <a:rPr lang="en">
                <a:solidFill>
                  <a:srgbClr val="000000"/>
                </a:solidFill>
              </a:rPr>
              <a:t> </a:t>
            </a:r>
            <a:endParaRPr sz="4200" i="1">
              <a:solidFill>
                <a:srgbClr val="000000"/>
              </a:solidFill>
            </a:endParaRPr>
          </a:p>
          <a:p>
            <a:pPr marL="0" lvl="0" indent="0" algn="l" rtl="0">
              <a:spcBef>
                <a:spcPts val="0"/>
              </a:spcBef>
              <a:spcAft>
                <a:spcPts val="0"/>
              </a:spcAft>
              <a:buNone/>
            </a:pPr>
            <a:r>
              <a:rPr lang="en" sz="4800">
                <a:solidFill>
                  <a:srgbClr val="FF0000"/>
                </a:solidFill>
                <a:latin typeface="Lobster"/>
                <a:ea typeface="Lobster"/>
                <a:cs typeface="Lobster"/>
                <a:sym typeface="Lobster"/>
              </a:rPr>
              <a:t>    </a:t>
            </a:r>
            <a:endParaRPr>
              <a:latin typeface="Lobster"/>
              <a:ea typeface="Lobster"/>
              <a:cs typeface="Lobster"/>
              <a:sym typeface="Lobste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C9DAF8"/>
        </a:solidFill>
        <a:effectLst/>
      </p:bgPr>
    </p:bg>
    <p:spTree>
      <p:nvGrpSpPr>
        <p:cNvPr id="1" name="Shape 158"/>
        <p:cNvGrpSpPr/>
        <p:nvPr/>
      </p:nvGrpSpPr>
      <p:grpSpPr>
        <a:xfrm>
          <a:off x="0" y="0"/>
          <a:ext cx="0" cy="0"/>
          <a:chOff x="0" y="0"/>
          <a:chExt cx="0" cy="0"/>
        </a:xfrm>
      </p:grpSpPr>
      <p:sp>
        <p:nvSpPr>
          <p:cNvPr id="159" name="Google Shape;159;p34"/>
          <p:cNvSpPr txBox="1">
            <a:spLocks noGrp="1"/>
          </p:cNvSpPr>
          <p:nvPr>
            <p:ph type="title"/>
          </p:nvPr>
        </p:nvSpPr>
        <p:spPr>
          <a:xfrm>
            <a:off x="465900" y="5263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t>   Being nice is always best,</a:t>
            </a:r>
            <a:endParaRPr sz="4800"/>
          </a:p>
          <a:p>
            <a:pPr marL="0" lvl="0" indent="0" algn="l" rtl="0">
              <a:spcBef>
                <a:spcPts val="0"/>
              </a:spcBef>
              <a:spcAft>
                <a:spcPts val="0"/>
              </a:spcAft>
              <a:buNone/>
            </a:pPr>
            <a:r>
              <a:rPr lang="en" sz="4800"/>
              <a:t>       but not always easy.</a:t>
            </a:r>
            <a:endParaRPr sz="48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B6D7A8"/>
        </a:solidFill>
        <a:effectLst/>
      </p:bgPr>
    </p:bg>
    <p:spTree>
      <p:nvGrpSpPr>
        <p:cNvPr id="1" name="Shape 163"/>
        <p:cNvGrpSpPr/>
        <p:nvPr/>
      </p:nvGrpSpPr>
      <p:grpSpPr>
        <a:xfrm>
          <a:off x="0" y="0"/>
          <a:ext cx="0" cy="0"/>
          <a:chOff x="0" y="0"/>
          <a:chExt cx="0" cy="0"/>
        </a:xfrm>
      </p:grpSpPr>
      <p:sp>
        <p:nvSpPr>
          <p:cNvPr id="164" name="Google Shape;164;p35"/>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For more background info on ableness, closeness, kindness </a:t>
            </a:r>
            <a:endParaRPr/>
          </a:p>
          <a:p>
            <a:pPr marL="0" lvl="0" indent="0" algn="l" rtl="0">
              <a:spcBef>
                <a:spcPts val="0"/>
              </a:spcBef>
              <a:spcAft>
                <a:spcPts val="0"/>
              </a:spcAft>
              <a:buNone/>
            </a:pPr>
            <a:r>
              <a:rPr lang="en"/>
              <a:t>and fairness, check out the </a:t>
            </a:r>
            <a:r>
              <a:rPr lang="en" i="1"/>
              <a:t>premise </a:t>
            </a:r>
            <a:r>
              <a:rPr lang="en"/>
              <a:t>section of the </a:t>
            </a:r>
            <a:r>
              <a:rPr lang="en" i="1"/>
              <a:t>Niceology Instruction Guide</a:t>
            </a:r>
            <a:r>
              <a:rPr lang="en"/>
              <a:t>. The Guide is located in the TEACHING menu </a:t>
            </a:r>
            <a:endParaRPr/>
          </a:p>
          <a:p>
            <a:pPr marL="0" lvl="0" indent="0" algn="l" rtl="0">
              <a:spcBef>
                <a:spcPts val="0"/>
              </a:spcBef>
              <a:spcAft>
                <a:spcPts val="0"/>
              </a:spcAft>
              <a:buNone/>
            </a:pPr>
            <a:r>
              <a:rPr lang="en"/>
              <a:t>at Outpost Oops</a:t>
            </a:r>
            <a:r>
              <a:rPr lang="en" sz="3800"/>
              <a:t>.</a:t>
            </a:r>
            <a:endParaRPr sz="38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C9DAF8"/>
        </a:solidFill>
        <a:effectLst/>
      </p:bgPr>
    </p:bg>
    <p:spTree>
      <p:nvGrpSpPr>
        <p:cNvPr id="1" name="Shape 168"/>
        <p:cNvGrpSpPr/>
        <p:nvPr/>
      </p:nvGrpSpPr>
      <p:grpSpPr>
        <a:xfrm>
          <a:off x="0" y="0"/>
          <a:ext cx="0" cy="0"/>
          <a:chOff x="0" y="0"/>
          <a:chExt cx="0" cy="0"/>
        </a:xfrm>
      </p:grpSpPr>
      <p:sp>
        <p:nvSpPr>
          <p:cNvPr id="169" name="Google Shape;169;p36"/>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t>Wise people keep learning about kindness and fairness. </a:t>
            </a:r>
            <a:endParaRPr sz="48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B6D7A8"/>
        </a:solidFill>
        <a:effectLst/>
      </p:bgPr>
    </p:bg>
    <p:spTree>
      <p:nvGrpSpPr>
        <p:cNvPr id="1" name="Shape 173"/>
        <p:cNvGrpSpPr/>
        <p:nvPr/>
      </p:nvGrpSpPr>
      <p:grpSpPr>
        <a:xfrm>
          <a:off x="0" y="0"/>
          <a:ext cx="0" cy="0"/>
          <a:chOff x="0" y="0"/>
          <a:chExt cx="0" cy="0"/>
        </a:xfrm>
      </p:grpSpPr>
      <p:sp>
        <p:nvSpPr>
          <p:cNvPr id="174" name="Google Shape;174;p37"/>
          <p:cNvSpPr txBox="1">
            <a:spLocks noGrp="1"/>
          </p:cNvSpPr>
          <p:nvPr>
            <p:ph type="title"/>
          </p:nvPr>
        </p:nvSpPr>
        <p:spPr>
          <a:xfrm>
            <a:off x="490250" y="5263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t>When we lose something we value, </a:t>
            </a:r>
            <a:r>
              <a:rPr lang="en" sz="4800" b="1"/>
              <a:t>hurt </a:t>
            </a:r>
            <a:r>
              <a:rPr lang="en" sz="4800"/>
              <a:t>signals a need to regain the ableness or closeness we've lost.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C9DAF8"/>
        </a:solidFill>
        <a:effectLst/>
      </p:bgPr>
    </p:bg>
    <p:spTree>
      <p:nvGrpSpPr>
        <p:cNvPr id="1" name="Shape 178"/>
        <p:cNvGrpSpPr/>
        <p:nvPr/>
      </p:nvGrpSpPr>
      <p:grpSpPr>
        <a:xfrm>
          <a:off x="0" y="0"/>
          <a:ext cx="0" cy="0"/>
          <a:chOff x="0" y="0"/>
          <a:chExt cx="0" cy="0"/>
        </a:xfrm>
      </p:grpSpPr>
      <p:sp>
        <p:nvSpPr>
          <p:cNvPr id="179" name="Google Shape;179;p38"/>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t>People feel hurt when they lose something. </a:t>
            </a:r>
            <a:endParaRPr sz="48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B6D7A8"/>
        </a:solidFill>
        <a:effectLst/>
      </p:bgPr>
    </p:bg>
    <p:spTree>
      <p:nvGrpSpPr>
        <p:cNvPr id="1" name="Shape 183"/>
        <p:cNvGrpSpPr/>
        <p:nvPr/>
      </p:nvGrpSpPr>
      <p:grpSpPr>
        <a:xfrm>
          <a:off x="0" y="0"/>
          <a:ext cx="0" cy="0"/>
          <a:chOff x="0" y="0"/>
          <a:chExt cx="0" cy="0"/>
        </a:xfrm>
      </p:grpSpPr>
      <p:sp>
        <p:nvSpPr>
          <p:cNvPr id="184" name="Google Shape;184;p39"/>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b="1"/>
              <a:t>Trusting </a:t>
            </a:r>
            <a:r>
              <a:rPr lang="en"/>
              <a:t>niceness puts us on a healthy path by providing the </a:t>
            </a:r>
            <a:r>
              <a:rPr lang="en" b="1"/>
              <a:t>safety </a:t>
            </a:r>
            <a:r>
              <a:rPr lang="en"/>
              <a:t>we need to learn from the hurt memories that follow our losses. Such learning lets us heal by improving how we get a need </a:t>
            </a:r>
            <a:endParaRPr/>
          </a:p>
          <a:p>
            <a:pPr marL="0" lvl="0" indent="0" algn="l" rtl="0">
              <a:spcBef>
                <a:spcPts val="0"/>
              </a:spcBef>
              <a:spcAft>
                <a:spcPts val="0"/>
              </a:spcAft>
              <a:buNone/>
            </a:pPr>
            <a:r>
              <a:rPr lang="en"/>
              <a:t>met.</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C9DAF8"/>
        </a:solidFill>
        <a:effectLst/>
      </p:bgPr>
    </p:bg>
    <p:spTree>
      <p:nvGrpSpPr>
        <p:cNvPr id="1" name="Shape 188"/>
        <p:cNvGrpSpPr/>
        <p:nvPr/>
      </p:nvGrpSpPr>
      <p:grpSpPr>
        <a:xfrm>
          <a:off x="0" y="0"/>
          <a:ext cx="0" cy="0"/>
          <a:chOff x="0" y="0"/>
          <a:chExt cx="0" cy="0"/>
        </a:xfrm>
      </p:grpSpPr>
      <p:sp>
        <p:nvSpPr>
          <p:cNvPr id="189" name="Google Shape;189;p40"/>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sz="4800"/>
          </a:p>
          <a:p>
            <a:pPr marL="0" lvl="0" indent="0" algn="l" rtl="0">
              <a:spcBef>
                <a:spcPts val="0"/>
              </a:spcBef>
              <a:spcAft>
                <a:spcPts val="0"/>
              </a:spcAft>
              <a:buNone/>
            </a:pPr>
            <a:endParaRPr sz="4800"/>
          </a:p>
          <a:p>
            <a:pPr marL="0" lvl="0" indent="0" algn="l" rtl="0">
              <a:spcBef>
                <a:spcPts val="0"/>
              </a:spcBef>
              <a:spcAft>
                <a:spcPts val="0"/>
              </a:spcAft>
              <a:buNone/>
            </a:pPr>
            <a:r>
              <a:rPr lang="en" sz="4800"/>
              <a:t>Understanding your hurt can help you get hurt less. </a:t>
            </a:r>
            <a:endParaRPr sz="4800"/>
          </a:p>
          <a:p>
            <a:pPr marL="0" lvl="0" indent="0" algn="l" rtl="0">
              <a:spcBef>
                <a:spcPts val="0"/>
              </a:spcBef>
              <a:spcAft>
                <a:spcPts val="0"/>
              </a:spcAft>
              <a:buNone/>
            </a:pPr>
            <a:endParaRPr sz="4800"/>
          </a:p>
          <a:p>
            <a:pPr marL="0" lvl="0" indent="0" algn="l" rtl="0">
              <a:spcBef>
                <a:spcPts val="0"/>
              </a:spcBef>
              <a:spcAft>
                <a:spcPts val="0"/>
              </a:spcAft>
              <a:buNone/>
            </a:pPr>
            <a:endParaRPr sz="48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B6D7A8"/>
        </a:solidFill>
        <a:effectLst/>
      </p:bgPr>
    </p:bg>
    <p:spTree>
      <p:nvGrpSpPr>
        <p:cNvPr id="1" name="Shape 193"/>
        <p:cNvGrpSpPr/>
        <p:nvPr/>
      </p:nvGrpSpPr>
      <p:grpSpPr>
        <a:xfrm>
          <a:off x="0" y="0"/>
          <a:ext cx="0" cy="0"/>
          <a:chOff x="0" y="0"/>
          <a:chExt cx="0" cy="0"/>
        </a:xfrm>
      </p:grpSpPr>
      <p:sp>
        <p:nvSpPr>
          <p:cNvPr id="194" name="Google Shape;194;p41"/>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t>Hurt memories trouble us </a:t>
            </a:r>
            <a:endParaRPr sz="4800"/>
          </a:p>
          <a:p>
            <a:pPr marL="0" lvl="0" indent="0" algn="l" rtl="0">
              <a:spcBef>
                <a:spcPts val="0"/>
              </a:spcBef>
              <a:spcAft>
                <a:spcPts val="0"/>
              </a:spcAft>
              <a:buNone/>
            </a:pPr>
            <a:r>
              <a:rPr lang="en" sz="4800"/>
              <a:t>until we heal.</a:t>
            </a:r>
            <a:r>
              <a:rPr lang="en"/>
              <a:t>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AD1DC"/>
        </a:solidFill>
        <a:effectLst/>
      </p:bgPr>
    </p:bg>
    <p:spTree>
      <p:nvGrpSpPr>
        <p:cNvPr id="1" name="Shape 63"/>
        <p:cNvGrpSpPr/>
        <p:nvPr/>
      </p:nvGrpSpPr>
      <p:grpSpPr>
        <a:xfrm>
          <a:off x="0" y="0"/>
          <a:ext cx="0" cy="0"/>
          <a:chOff x="0" y="0"/>
          <a:chExt cx="0" cy="0"/>
        </a:xfrm>
      </p:grpSpPr>
      <p:sp>
        <p:nvSpPr>
          <p:cNvPr id="64" name="Google Shape;64;p15"/>
          <p:cNvSpPr txBox="1">
            <a:spLocks noGrp="1"/>
          </p:cNvSpPr>
          <p:nvPr>
            <p:ph type="title"/>
          </p:nvPr>
        </p:nvSpPr>
        <p:spPr>
          <a:xfrm>
            <a:off x="490250" y="272100"/>
            <a:ext cx="8212200" cy="4638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a:p>
          <a:p>
            <a:pPr marL="0" lvl="0" indent="0" algn="l" rtl="0">
              <a:spcBef>
                <a:spcPts val="0"/>
              </a:spcBef>
              <a:spcAft>
                <a:spcPts val="0"/>
              </a:spcAft>
              <a:buClr>
                <a:schemeClr val="dk1"/>
              </a:buClr>
              <a:buSzPts val="1100"/>
              <a:buFont typeface="Arial"/>
              <a:buNone/>
            </a:pPr>
            <a:endParaRPr/>
          </a:p>
          <a:p>
            <a:pPr marL="0" lvl="0" indent="0" algn="l" rtl="0">
              <a:spcBef>
                <a:spcPts val="0"/>
              </a:spcBef>
              <a:spcAft>
                <a:spcPts val="0"/>
              </a:spcAft>
              <a:buClr>
                <a:schemeClr val="dk1"/>
              </a:buClr>
              <a:buSzPts val="1100"/>
              <a:buFont typeface="Arial"/>
              <a:buNone/>
            </a:pPr>
            <a:r>
              <a:rPr lang="en"/>
              <a:t>The goal of guides using this </a:t>
            </a:r>
            <a:r>
              <a:rPr lang="en" i="1"/>
              <a:t>approach </a:t>
            </a:r>
            <a:r>
              <a:rPr lang="en"/>
              <a:t>is to promote learning by encouraging ongoing exploration and reflection. The pace at which learners progress is determined </a:t>
            </a:r>
            <a:endParaRPr/>
          </a:p>
          <a:p>
            <a:pPr marL="0" lvl="0" indent="0" algn="l" rtl="0">
              <a:spcBef>
                <a:spcPts val="0"/>
              </a:spcBef>
              <a:spcAft>
                <a:spcPts val="0"/>
              </a:spcAft>
              <a:buClr>
                <a:schemeClr val="dk1"/>
              </a:buClr>
              <a:buSzPts val="1100"/>
              <a:buFont typeface="Arial"/>
              <a:buNone/>
            </a:pPr>
            <a:r>
              <a:rPr lang="en"/>
              <a:t>by their individual readiness to derive personal meaning.</a:t>
            </a:r>
            <a:endParaRPr/>
          </a:p>
          <a:p>
            <a:pPr marL="0" lvl="0" indent="0" algn="l" rtl="0">
              <a:spcBef>
                <a:spcPts val="0"/>
              </a:spcBef>
              <a:spcAft>
                <a:spcPts val="0"/>
              </a:spcAft>
              <a:buClr>
                <a:schemeClr val="dk1"/>
              </a:buClr>
              <a:buSzPts val="1100"/>
              <a:buFont typeface="Arial"/>
              <a:buNone/>
            </a:pPr>
            <a:endParaRPr sz="4800"/>
          </a:p>
          <a:p>
            <a:pPr marL="0" lvl="0" indent="0" algn="l" rtl="0">
              <a:spcBef>
                <a:spcPts val="0"/>
              </a:spcBef>
              <a:spcAft>
                <a:spcPts val="0"/>
              </a:spcAft>
              <a:buNone/>
            </a:pPr>
            <a:endParaRPr sz="46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C9DAF8"/>
        </a:solidFill>
        <a:effectLst/>
      </p:bgPr>
    </p:bg>
    <p:spTree>
      <p:nvGrpSpPr>
        <p:cNvPr id="1" name="Shape 198"/>
        <p:cNvGrpSpPr/>
        <p:nvPr/>
      </p:nvGrpSpPr>
      <p:grpSpPr>
        <a:xfrm>
          <a:off x="0" y="0"/>
          <a:ext cx="0" cy="0"/>
          <a:chOff x="0" y="0"/>
          <a:chExt cx="0" cy="0"/>
        </a:xfrm>
      </p:grpSpPr>
      <p:sp>
        <p:nvSpPr>
          <p:cNvPr id="199" name="Google Shape;199;p42"/>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t>Hurt can hang around a long time.</a:t>
            </a:r>
            <a:endParaRPr sz="48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B6D7A8"/>
        </a:solidFill>
        <a:effectLst/>
      </p:bgPr>
    </p:bg>
    <p:spTree>
      <p:nvGrpSpPr>
        <p:cNvPr id="1" name="Shape 203"/>
        <p:cNvGrpSpPr/>
        <p:nvPr/>
      </p:nvGrpSpPr>
      <p:grpSpPr>
        <a:xfrm>
          <a:off x="0" y="0"/>
          <a:ext cx="0" cy="0"/>
          <a:chOff x="0" y="0"/>
          <a:chExt cx="0" cy="0"/>
        </a:xfrm>
      </p:grpSpPr>
      <p:sp>
        <p:nvSpPr>
          <p:cNvPr id="204" name="Google Shape;204;p43"/>
          <p:cNvSpPr txBox="1">
            <a:spLocks noGrp="1"/>
          </p:cNvSpPr>
          <p:nvPr>
            <p:ph type="title"/>
          </p:nvPr>
        </p:nvSpPr>
        <p:spPr>
          <a:xfrm>
            <a:off x="559775"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600"/>
              <a:t>Too often, we learn becoming hurt is a show of weakness rather than an opportunity to better understand how an attempt to feel able or close didn’t go well.</a:t>
            </a:r>
            <a:endParaRPr sz="46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C9DAF8"/>
        </a:solidFill>
        <a:effectLst/>
      </p:bgPr>
    </p:bg>
    <p:spTree>
      <p:nvGrpSpPr>
        <p:cNvPr id="1" name="Shape 208"/>
        <p:cNvGrpSpPr/>
        <p:nvPr/>
      </p:nvGrpSpPr>
      <p:grpSpPr>
        <a:xfrm>
          <a:off x="0" y="0"/>
          <a:ext cx="0" cy="0"/>
          <a:chOff x="0" y="0"/>
          <a:chExt cx="0" cy="0"/>
        </a:xfrm>
      </p:grpSpPr>
      <p:sp>
        <p:nvSpPr>
          <p:cNvPr id="209" name="Google Shape;209;p44"/>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t>Having hurt doesn't make you a wimp.</a:t>
            </a:r>
            <a:r>
              <a:rPr lang="en"/>
              <a:t> </a:t>
            </a:r>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B6D7A8"/>
        </a:solidFill>
        <a:effectLst/>
      </p:bgPr>
    </p:bg>
    <p:spTree>
      <p:nvGrpSpPr>
        <p:cNvPr id="1" name="Shape 213"/>
        <p:cNvGrpSpPr/>
        <p:nvPr/>
      </p:nvGrpSpPr>
      <p:grpSpPr>
        <a:xfrm>
          <a:off x="0" y="0"/>
          <a:ext cx="0" cy="0"/>
          <a:chOff x="0" y="0"/>
          <a:chExt cx="0" cy="0"/>
        </a:xfrm>
      </p:grpSpPr>
      <p:sp>
        <p:nvSpPr>
          <p:cNvPr id="214" name="Google Shape;214;p45"/>
          <p:cNvSpPr txBox="1">
            <a:spLocks noGrp="1"/>
          </p:cNvSpPr>
          <p:nvPr>
            <p:ph type="title"/>
          </p:nvPr>
        </p:nvSpPr>
        <p:spPr>
          <a:xfrm>
            <a:off x="465900" y="526350"/>
            <a:ext cx="8212200" cy="4090800"/>
          </a:xfrm>
          <a:prstGeom prst="rect">
            <a:avLst/>
          </a:prstGeom>
        </p:spPr>
        <p:txBody>
          <a:bodyPr spcFirstLastPara="1" wrap="square" lIns="91425" tIns="91425" rIns="91425" bIns="91425" anchor="ctr" anchorCtr="0">
            <a:noAutofit/>
          </a:bodyPr>
          <a:lstStyle/>
          <a:p>
            <a:pPr marL="0" lvl="0" indent="0" algn="l" rtl="0">
              <a:lnSpc>
                <a:spcPct val="115000"/>
              </a:lnSpc>
              <a:spcBef>
                <a:spcPts val="0"/>
              </a:spcBef>
              <a:spcAft>
                <a:spcPts val="0"/>
              </a:spcAft>
              <a:buNone/>
            </a:pPr>
            <a:r>
              <a:rPr lang="en" sz="4800">
                <a:solidFill>
                  <a:srgbClr val="000000"/>
                </a:solidFill>
              </a:rPr>
              <a:t>Remind yourself that, when appreciated, hurt prompts you to heal. It's human </a:t>
            </a:r>
            <a:endParaRPr sz="4800">
              <a:solidFill>
                <a:srgbClr val="000000"/>
              </a:solidFill>
            </a:endParaRPr>
          </a:p>
          <a:p>
            <a:pPr marL="0" lvl="0" indent="0" algn="l" rtl="0">
              <a:spcBef>
                <a:spcPts val="0"/>
              </a:spcBef>
              <a:spcAft>
                <a:spcPts val="0"/>
              </a:spcAft>
              <a:buNone/>
            </a:pPr>
            <a:r>
              <a:rPr lang="en" sz="4800">
                <a:solidFill>
                  <a:srgbClr val="000000"/>
                </a:solidFill>
              </a:rPr>
              <a:t>to hurt and heal. </a:t>
            </a:r>
            <a:endParaRPr sz="4800" i="1">
              <a:solidFill>
                <a:srgbClr val="000000"/>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C9DAF8"/>
        </a:solidFill>
        <a:effectLst/>
      </p:bgPr>
    </p:bg>
    <p:spTree>
      <p:nvGrpSpPr>
        <p:cNvPr id="1" name="Shape 218"/>
        <p:cNvGrpSpPr/>
        <p:nvPr/>
      </p:nvGrpSpPr>
      <p:grpSpPr>
        <a:xfrm>
          <a:off x="0" y="0"/>
          <a:ext cx="0" cy="0"/>
          <a:chOff x="0" y="0"/>
          <a:chExt cx="0" cy="0"/>
        </a:xfrm>
      </p:grpSpPr>
      <p:sp>
        <p:nvSpPr>
          <p:cNvPr id="219" name="Google Shape;219;p46"/>
          <p:cNvSpPr txBox="1">
            <a:spLocks noGrp="1"/>
          </p:cNvSpPr>
          <p:nvPr>
            <p:ph type="title"/>
          </p:nvPr>
        </p:nvSpPr>
        <p:spPr>
          <a:xfrm>
            <a:off x="490250" y="450150"/>
            <a:ext cx="8212200" cy="35580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sz="4800"/>
          </a:p>
          <a:p>
            <a:pPr marL="0" lvl="0" indent="0" algn="l" rtl="0">
              <a:spcBef>
                <a:spcPts val="0"/>
              </a:spcBef>
              <a:spcAft>
                <a:spcPts val="0"/>
              </a:spcAft>
              <a:buNone/>
            </a:pPr>
            <a:endParaRPr sz="4800"/>
          </a:p>
          <a:p>
            <a:pPr marL="0" lvl="0" indent="0" algn="l" rtl="0">
              <a:spcBef>
                <a:spcPts val="0"/>
              </a:spcBef>
              <a:spcAft>
                <a:spcPts val="0"/>
              </a:spcAft>
              <a:buNone/>
            </a:pPr>
            <a:r>
              <a:rPr lang="en" sz="4800"/>
              <a:t>Your hurt nudges you to get over a loss.</a:t>
            </a:r>
            <a:endParaRPr sz="4800"/>
          </a:p>
          <a:p>
            <a:pPr marL="0" lvl="0" indent="0" algn="l" rtl="0">
              <a:spcBef>
                <a:spcPts val="0"/>
              </a:spcBef>
              <a:spcAft>
                <a:spcPts val="0"/>
              </a:spcAft>
              <a:buNone/>
            </a:pPr>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B6D7A8"/>
        </a:solidFill>
        <a:effectLst/>
      </p:bgPr>
    </p:bg>
    <p:spTree>
      <p:nvGrpSpPr>
        <p:cNvPr id="1" name="Shape 223"/>
        <p:cNvGrpSpPr/>
        <p:nvPr/>
      </p:nvGrpSpPr>
      <p:grpSpPr>
        <a:xfrm>
          <a:off x="0" y="0"/>
          <a:ext cx="0" cy="0"/>
          <a:chOff x="0" y="0"/>
          <a:chExt cx="0" cy="0"/>
        </a:xfrm>
      </p:grpSpPr>
      <p:sp>
        <p:nvSpPr>
          <p:cNvPr id="224" name="Google Shape;224;p47"/>
          <p:cNvSpPr txBox="1">
            <a:spLocks noGrp="1"/>
          </p:cNvSpPr>
          <p:nvPr>
            <p:ph type="title"/>
          </p:nvPr>
        </p:nvSpPr>
        <p:spPr>
          <a:xfrm>
            <a:off x="490250" y="342900"/>
            <a:ext cx="8212200" cy="46290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t>Healthy people are good </a:t>
            </a:r>
            <a:r>
              <a:rPr lang="en" sz="4800" b="1"/>
              <a:t>healers</a:t>
            </a:r>
            <a:r>
              <a:rPr lang="en" sz="4800"/>
              <a:t>. They learn from their hurt memories, and they stick with using kindness and fairness when replacing ableness and closeness.</a:t>
            </a:r>
            <a:endParaRPr sz="48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CFE2F3"/>
        </a:solidFill>
        <a:effectLst/>
      </p:bgPr>
    </p:bg>
    <p:spTree>
      <p:nvGrpSpPr>
        <p:cNvPr id="1" name="Shape 228"/>
        <p:cNvGrpSpPr/>
        <p:nvPr/>
      </p:nvGrpSpPr>
      <p:grpSpPr>
        <a:xfrm>
          <a:off x="0" y="0"/>
          <a:ext cx="0" cy="0"/>
          <a:chOff x="0" y="0"/>
          <a:chExt cx="0" cy="0"/>
        </a:xfrm>
      </p:grpSpPr>
      <p:sp>
        <p:nvSpPr>
          <p:cNvPr id="229" name="Google Shape;229;p48"/>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600"/>
              <a:t>You're wise when you get </a:t>
            </a:r>
            <a:endParaRPr sz="4600"/>
          </a:p>
          <a:p>
            <a:pPr marL="0" lvl="0" indent="0" algn="l" rtl="0">
              <a:spcBef>
                <a:spcPts val="0"/>
              </a:spcBef>
              <a:spcAft>
                <a:spcPts val="0"/>
              </a:spcAft>
              <a:buNone/>
            </a:pPr>
            <a:r>
              <a:rPr lang="en" sz="4600"/>
              <a:t>over your hurt by being kind </a:t>
            </a:r>
            <a:endParaRPr sz="4600"/>
          </a:p>
          <a:p>
            <a:pPr marL="0" lvl="0" indent="0" algn="l" rtl="0">
              <a:spcBef>
                <a:spcPts val="0"/>
              </a:spcBef>
              <a:spcAft>
                <a:spcPts val="0"/>
              </a:spcAft>
              <a:buNone/>
            </a:pPr>
            <a:r>
              <a:rPr lang="en" sz="4600"/>
              <a:t>or fair.</a:t>
            </a:r>
            <a:r>
              <a:rPr lang="en" sz="4800"/>
              <a:t> </a:t>
            </a:r>
            <a:endParaRPr sz="480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B6D7A8"/>
        </a:solidFill>
        <a:effectLst/>
      </p:bgPr>
    </p:bg>
    <p:spTree>
      <p:nvGrpSpPr>
        <p:cNvPr id="1" name="Shape 233"/>
        <p:cNvGrpSpPr/>
        <p:nvPr/>
      </p:nvGrpSpPr>
      <p:grpSpPr>
        <a:xfrm>
          <a:off x="0" y="0"/>
          <a:ext cx="0" cy="0"/>
          <a:chOff x="0" y="0"/>
          <a:chExt cx="0" cy="0"/>
        </a:xfrm>
      </p:grpSpPr>
      <p:sp>
        <p:nvSpPr>
          <p:cNvPr id="234" name="Google Shape;234;p49"/>
          <p:cNvSpPr txBox="1">
            <a:spLocks noGrp="1"/>
          </p:cNvSpPr>
          <p:nvPr>
            <p:ph type="body" idx="4294967295"/>
          </p:nvPr>
        </p:nvSpPr>
        <p:spPr>
          <a:xfrm>
            <a:off x="311700" y="559050"/>
            <a:ext cx="8520600" cy="4025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sz="4200">
                <a:solidFill>
                  <a:schemeClr val="dk1"/>
                </a:solidFill>
                <a:latin typeface="Helvetica Neue"/>
                <a:ea typeface="Helvetica Neue"/>
                <a:cs typeface="Helvetica Neue"/>
                <a:sym typeface="Helvetica Neue"/>
              </a:rPr>
              <a:t>By eventually bolstering our self-esteem, social harmony and peace of mind, hanging-tough niceness justifies and strengthens our willingness to remain trusting. </a:t>
            </a:r>
            <a:endParaRPr sz="4200">
              <a:solidFill>
                <a:schemeClr val="dk1"/>
              </a:solidFill>
              <a:latin typeface="Helvetica Neue"/>
              <a:ea typeface="Helvetica Neue"/>
              <a:cs typeface="Helvetica Neue"/>
              <a:sym typeface="Helvetica Neue"/>
            </a:endParaRPr>
          </a:p>
          <a:p>
            <a:pPr marL="0" lvl="0" indent="0" algn="l" rtl="0">
              <a:lnSpc>
                <a:spcPct val="115000"/>
              </a:lnSpc>
              <a:spcBef>
                <a:spcPts val="1600"/>
              </a:spcBef>
              <a:spcAft>
                <a:spcPts val="1600"/>
              </a:spcAft>
              <a:buSzPts val="1800"/>
              <a:buNone/>
            </a:pPr>
            <a:endParaRPr sz="4800">
              <a:solidFill>
                <a:schemeClr val="dk1"/>
              </a:solidFill>
              <a:latin typeface="Helvetica Neue"/>
              <a:ea typeface="Helvetica Neue"/>
              <a:cs typeface="Helvetica Neue"/>
              <a:sym typeface="Helvetica Neue"/>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C9DAF8"/>
        </a:solidFill>
        <a:effectLst/>
      </p:bgPr>
    </p:bg>
    <p:spTree>
      <p:nvGrpSpPr>
        <p:cNvPr id="1" name="Shape 238"/>
        <p:cNvGrpSpPr/>
        <p:nvPr/>
      </p:nvGrpSpPr>
      <p:grpSpPr>
        <a:xfrm>
          <a:off x="0" y="0"/>
          <a:ext cx="0" cy="0"/>
          <a:chOff x="0" y="0"/>
          <a:chExt cx="0" cy="0"/>
        </a:xfrm>
      </p:grpSpPr>
      <p:sp>
        <p:nvSpPr>
          <p:cNvPr id="239" name="Google Shape;239;p50"/>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t>Stay nice, even when someone isn't nice to you.</a:t>
            </a:r>
            <a:endParaRPr sz="480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B6D7A8"/>
        </a:solidFill>
        <a:effectLst/>
      </p:bgPr>
    </p:bg>
    <p:spTree>
      <p:nvGrpSpPr>
        <p:cNvPr id="1" name="Shape 243"/>
        <p:cNvGrpSpPr/>
        <p:nvPr/>
      </p:nvGrpSpPr>
      <p:grpSpPr>
        <a:xfrm>
          <a:off x="0" y="0"/>
          <a:ext cx="0" cy="0"/>
          <a:chOff x="0" y="0"/>
          <a:chExt cx="0" cy="0"/>
        </a:xfrm>
      </p:grpSpPr>
      <p:sp>
        <p:nvSpPr>
          <p:cNvPr id="244" name="Google Shape;244;p51"/>
          <p:cNvSpPr txBox="1">
            <a:spLocks noGrp="1"/>
          </p:cNvSpPr>
          <p:nvPr>
            <p:ph type="body" idx="4294967295"/>
          </p:nvPr>
        </p:nvSpPr>
        <p:spPr>
          <a:xfrm>
            <a:off x="267000" y="517500"/>
            <a:ext cx="8686500" cy="41085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SzPts val="1800"/>
              <a:buNone/>
            </a:pPr>
            <a:r>
              <a:rPr lang="en" sz="4800">
                <a:solidFill>
                  <a:schemeClr val="dk1"/>
                </a:solidFill>
                <a:latin typeface="Helvetica Neue"/>
                <a:ea typeface="Helvetica Neue"/>
                <a:cs typeface="Helvetica Neue"/>
                <a:sym typeface="Helvetica Neue"/>
              </a:rPr>
              <a:t>Not understanding and trusting our potential to heal puts us  on an unhealthy path. We continue down this path by </a:t>
            </a:r>
            <a:r>
              <a:rPr lang="en" sz="4800" b="1">
                <a:solidFill>
                  <a:schemeClr val="dk1"/>
                </a:solidFill>
                <a:latin typeface="Helvetica Neue"/>
                <a:ea typeface="Helvetica Neue"/>
                <a:cs typeface="Helvetica Neue"/>
                <a:sym typeface="Helvetica Neue"/>
              </a:rPr>
              <a:t>ignoring </a:t>
            </a:r>
            <a:r>
              <a:rPr lang="en" sz="4800">
                <a:solidFill>
                  <a:schemeClr val="dk1"/>
                </a:solidFill>
                <a:latin typeface="Helvetica Neue"/>
                <a:ea typeface="Helvetica Neue"/>
                <a:cs typeface="Helvetica Neue"/>
                <a:sym typeface="Helvetica Neue"/>
              </a:rPr>
              <a:t>and </a:t>
            </a:r>
            <a:r>
              <a:rPr lang="en" sz="4800" b="1">
                <a:solidFill>
                  <a:schemeClr val="dk1"/>
                </a:solidFill>
                <a:latin typeface="Helvetica Neue"/>
                <a:ea typeface="Helvetica Neue"/>
                <a:cs typeface="Helvetica Neue"/>
                <a:sym typeface="Helvetica Neue"/>
              </a:rPr>
              <a:t>storing </a:t>
            </a:r>
            <a:r>
              <a:rPr lang="en" sz="4800">
                <a:solidFill>
                  <a:schemeClr val="dk1"/>
                </a:solidFill>
                <a:latin typeface="Helvetica Neue"/>
                <a:ea typeface="Helvetica Neue"/>
                <a:cs typeface="Helvetica Neue"/>
                <a:sym typeface="Helvetica Neue"/>
              </a:rPr>
              <a:t>our hurt. </a:t>
            </a:r>
            <a:endParaRPr sz="4800">
              <a:solidFill>
                <a:schemeClr val="dk1"/>
              </a:solidFill>
              <a:latin typeface="Helvetica Neue"/>
              <a:ea typeface="Helvetica Neue"/>
              <a:cs typeface="Helvetica Neue"/>
              <a:sym typeface="Helvetica Neue"/>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AD1DC"/>
        </a:solidFill>
        <a:effectLst/>
      </p:bgPr>
    </p:bg>
    <p:spTree>
      <p:nvGrpSpPr>
        <p:cNvPr id="1" name="Shape 68"/>
        <p:cNvGrpSpPr/>
        <p:nvPr/>
      </p:nvGrpSpPr>
      <p:grpSpPr>
        <a:xfrm>
          <a:off x="0" y="0"/>
          <a:ext cx="0" cy="0"/>
          <a:chOff x="0" y="0"/>
          <a:chExt cx="0" cy="0"/>
        </a:xfrm>
      </p:grpSpPr>
      <p:sp>
        <p:nvSpPr>
          <p:cNvPr id="69" name="Google Shape;69;p16"/>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r>
              <a:rPr lang="en" sz="4600"/>
              <a:t>Given each slide is a mini-lesson intended to prompt contemplation, we suggest guides relay and discuss only one or two </a:t>
            </a:r>
            <a:endParaRPr sz="4600"/>
          </a:p>
          <a:p>
            <a:pPr marL="0" lvl="0" indent="0" algn="l" rtl="0">
              <a:spcBef>
                <a:spcPts val="0"/>
              </a:spcBef>
              <a:spcAft>
                <a:spcPts val="0"/>
              </a:spcAft>
              <a:buClr>
                <a:schemeClr val="dk1"/>
              </a:buClr>
              <a:buSzPts val="1100"/>
              <a:buFont typeface="Arial"/>
              <a:buNone/>
            </a:pPr>
            <a:r>
              <a:rPr lang="en" sz="4600"/>
              <a:t>of the slides per lesson.</a:t>
            </a:r>
            <a:endParaRPr sz="460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C9DAF8"/>
        </a:solidFill>
        <a:effectLst/>
      </p:bgPr>
    </p:bg>
    <p:spTree>
      <p:nvGrpSpPr>
        <p:cNvPr id="1" name="Shape 248"/>
        <p:cNvGrpSpPr/>
        <p:nvPr/>
      </p:nvGrpSpPr>
      <p:grpSpPr>
        <a:xfrm>
          <a:off x="0" y="0"/>
          <a:ext cx="0" cy="0"/>
          <a:chOff x="0" y="0"/>
          <a:chExt cx="0" cy="0"/>
        </a:xfrm>
      </p:grpSpPr>
      <p:sp>
        <p:nvSpPr>
          <p:cNvPr id="249" name="Google Shape;249;p52"/>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t>People sometimes hide their hurt.</a:t>
            </a:r>
            <a:endParaRPr sz="48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B6D7A8"/>
        </a:solidFill>
        <a:effectLst/>
      </p:bgPr>
    </p:bg>
    <p:spTree>
      <p:nvGrpSpPr>
        <p:cNvPr id="1" name="Shape 253"/>
        <p:cNvGrpSpPr/>
        <p:nvPr/>
      </p:nvGrpSpPr>
      <p:grpSpPr>
        <a:xfrm>
          <a:off x="0" y="0"/>
          <a:ext cx="0" cy="0"/>
          <a:chOff x="0" y="0"/>
          <a:chExt cx="0" cy="0"/>
        </a:xfrm>
      </p:grpSpPr>
      <p:sp>
        <p:nvSpPr>
          <p:cNvPr id="254" name="Google Shape;254;p53"/>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5300"/>
              <a:t>Ignored and stored hurt doesn't fade. Instead, it becomes a long-lasting, unpleasant memory. </a:t>
            </a:r>
            <a:endParaRPr sz="530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C9DAF8"/>
        </a:solidFill>
        <a:effectLst/>
      </p:bgPr>
    </p:bg>
    <p:spTree>
      <p:nvGrpSpPr>
        <p:cNvPr id="1" name="Shape 258"/>
        <p:cNvGrpSpPr/>
        <p:nvPr/>
      </p:nvGrpSpPr>
      <p:grpSpPr>
        <a:xfrm>
          <a:off x="0" y="0"/>
          <a:ext cx="0" cy="0"/>
          <a:chOff x="0" y="0"/>
          <a:chExt cx="0" cy="0"/>
        </a:xfrm>
      </p:grpSpPr>
      <p:sp>
        <p:nvSpPr>
          <p:cNvPr id="259" name="Google Shape;259;p54"/>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t>Hiding hurt doesn't make it disappear.</a:t>
            </a:r>
            <a:endParaRPr sz="480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B6D7A8"/>
        </a:solidFill>
        <a:effectLst/>
      </p:bgPr>
    </p:bg>
    <p:spTree>
      <p:nvGrpSpPr>
        <p:cNvPr id="1" name="Shape 263"/>
        <p:cNvGrpSpPr/>
        <p:nvPr/>
      </p:nvGrpSpPr>
      <p:grpSpPr>
        <a:xfrm>
          <a:off x="0" y="0"/>
          <a:ext cx="0" cy="0"/>
          <a:chOff x="0" y="0"/>
          <a:chExt cx="0" cy="0"/>
        </a:xfrm>
      </p:grpSpPr>
      <p:sp>
        <p:nvSpPr>
          <p:cNvPr id="264" name="Google Shape;264;p55"/>
          <p:cNvSpPr txBox="1">
            <a:spLocks noGrp="1"/>
          </p:cNvSpPr>
          <p:nvPr>
            <p:ph type="body" idx="4294967295"/>
          </p:nvPr>
        </p:nvSpPr>
        <p:spPr>
          <a:xfrm>
            <a:off x="311700" y="375000"/>
            <a:ext cx="8520600" cy="4213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4000">
                <a:solidFill>
                  <a:schemeClr val="dk1"/>
                </a:solidFill>
                <a:latin typeface="Helvetica Neue"/>
                <a:ea typeface="Helvetica Neue"/>
                <a:cs typeface="Helvetica Neue"/>
                <a:sym typeface="Helvetica Neue"/>
              </a:rPr>
              <a:t>Hurt memories linger when distrusting niceness persists. </a:t>
            </a:r>
            <a:endParaRPr sz="4000">
              <a:solidFill>
                <a:schemeClr val="dk1"/>
              </a:solidFill>
              <a:latin typeface="Helvetica Neue"/>
              <a:ea typeface="Helvetica Neue"/>
              <a:cs typeface="Helvetica Neue"/>
              <a:sym typeface="Helvetica Neue"/>
            </a:endParaRPr>
          </a:p>
          <a:p>
            <a:pPr marL="0" lvl="0" indent="0" algn="l" rtl="0">
              <a:spcBef>
                <a:spcPts val="0"/>
              </a:spcBef>
              <a:spcAft>
                <a:spcPts val="0"/>
              </a:spcAft>
              <a:buClr>
                <a:schemeClr val="dk1"/>
              </a:buClr>
              <a:buSzPts val="1100"/>
              <a:buFont typeface="Arial"/>
              <a:buNone/>
            </a:pPr>
            <a:r>
              <a:rPr lang="en" sz="4000">
                <a:solidFill>
                  <a:schemeClr val="dk1"/>
                </a:solidFill>
                <a:latin typeface="Helvetica Neue"/>
                <a:ea typeface="Helvetica Neue"/>
                <a:cs typeface="Helvetica Neue"/>
                <a:sym typeface="Helvetica Neue"/>
              </a:rPr>
              <a:t>They also leave us tempted to get ableness or closeness in unkind and unfair ways. These ways can make it hard for others to be nice to us.</a:t>
            </a:r>
            <a:endParaRPr sz="4000">
              <a:solidFill>
                <a:schemeClr val="dk1"/>
              </a:solidFill>
              <a:latin typeface="Helvetica Neue"/>
              <a:ea typeface="Helvetica Neue"/>
              <a:cs typeface="Helvetica Neue"/>
              <a:sym typeface="Helvetica Neue"/>
            </a:endParaRPr>
          </a:p>
          <a:p>
            <a:pPr marL="0" lvl="0" indent="0" algn="l" rtl="0">
              <a:lnSpc>
                <a:spcPct val="115000"/>
              </a:lnSpc>
              <a:spcBef>
                <a:spcPts val="0"/>
              </a:spcBef>
              <a:spcAft>
                <a:spcPts val="1600"/>
              </a:spcAft>
              <a:buSzPts val="1800"/>
              <a:buNone/>
            </a:pPr>
            <a:endParaRPr sz="4000">
              <a:solidFill>
                <a:schemeClr val="dk1"/>
              </a:solidFill>
              <a:latin typeface="Helvetica Neue"/>
              <a:ea typeface="Helvetica Neue"/>
              <a:cs typeface="Helvetica Neue"/>
              <a:sym typeface="Helvetica Neue"/>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C9DAF8"/>
        </a:solidFill>
        <a:effectLst/>
      </p:bgPr>
    </p:bg>
    <p:spTree>
      <p:nvGrpSpPr>
        <p:cNvPr id="1" name="Shape 268"/>
        <p:cNvGrpSpPr/>
        <p:nvPr/>
      </p:nvGrpSpPr>
      <p:grpSpPr>
        <a:xfrm>
          <a:off x="0" y="0"/>
          <a:ext cx="0" cy="0"/>
          <a:chOff x="0" y="0"/>
          <a:chExt cx="0" cy="0"/>
        </a:xfrm>
      </p:grpSpPr>
      <p:sp>
        <p:nvSpPr>
          <p:cNvPr id="269" name="Google Shape;269;p56"/>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t>Not being nice can cause</a:t>
            </a:r>
            <a:endParaRPr sz="4800"/>
          </a:p>
          <a:p>
            <a:pPr marL="0" lvl="0" indent="0" algn="l" rtl="0">
              <a:spcBef>
                <a:spcPts val="0"/>
              </a:spcBef>
              <a:spcAft>
                <a:spcPts val="0"/>
              </a:spcAft>
              <a:buNone/>
            </a:pPr>
            <a:r>
              <a:rPr lang="en" sz="4800"/>
              <a:t>others not to be nice to us.</a:t>
            </a:r>
            <a:endParaRPr sz="480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B6D7A8"/>
        </a:solidFill>
        <a:effectLst/>
      </p:bgPr>
    </p:bg>
    <p:spTree>
      <p:nvGrpSpPr>
        <p:cNvPr id="1" name="Shape 273"/>
        <p:cNvGrpSpPr/>
        <p:nvPr/>
      </p:nvGrpSpPr>
      <p:grpSpPr>
        <a:xfrm>
          <a:off x="0" y="0"/>
          <a:ext cx="0" cy="0"/>
          <a:chOff x="0" y="0"/>
          <a:chExt cx="0" cy="0"/>
        </a:xfrm>
      </p:grpSpPr>
      <p:sp>
        <p:nvSpPr>
          <p:cNvPr id="274" name="Google Shape;274;p57"/>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600">
                <a:solidFill>
                  <a:srgbClr val="000000"/>
                </a:solidFill>
              </a:rPr>
              <a:t>If only allowed to occasionally give yourself one two-word piece of advise, make it this: Remain nice.</a:t>
            </a:r>
            <a:endParaRPr sz="4600">
              <a:solidFill>
                <a:srgbClr val="000000"/>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C9DAF8"/>
        </a:solidFill>
        <a:effectLst/>
      </p:bgPr>
    </p:bg>
    <p:spTree>
      <p:nvGrpSpPr>
        <p:cNvPr id="1" name="Shape 278"/>
        <p:cNvGrpSpPr/>
        <p:nvPr/>
      </p:nvGrpSpPr>
      <p:grpSpPr>
        <a:xfrm>
          <a:off x="0" y="0"/>
          <a:ext cx="0" cy="0"/>
          <a:chOff x="0" y="0"/>
          <a:chExt cx="0" cy="0"/>
        </a:xfrm>
      </p:grpSpPr>
      <p:sp>
        <p:nvSpPr>
          <p:cNvPr id="279" name="Google Shape;279;p58"/>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t>Staying nice is always best.</a:t>
            </a:r>
            <a:endParaRPr sz="480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B6D7A8"/>
        </a:solidFill>
        <a:effectLst/>
      </p:bgPr>
    </p:bg>
    <p:spTree>
      <p:nvGrpSpPr>
        <p:cNvPr id="1" name="Shape 283"/>
        <p:cNvGrpSpPr/>
        <p:nvPr/>
      </p:nvGrpSpPr>
      <p:grpSpPr>
        <a:xfrm>
          <a:off x="0" y="0"/>
          <a:ext cx="0" cy="0"/>
          <a:chOff x="0" y="0"/>
          <a:chExt cx="0" cy="0"/>
        </a:xfrm>
      </p:grpSpPr>
      <p:sp>
        <p:nvSpPr>
          <p:cNvPr id="284" name="Google Shape;284;p59"/>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600"/>
              <a:t>Anytime we pretend it's OK to feel able and close by being unkind or unfair, we make the healing needed to be healthy and happy less likely. </a:t>
            </a:r>
            <a:r>
              <a:rPr lang="en" sz="4800"/>
              <a:t> </a:t>
            </a:r>
            <a:endParaRPr sz="480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rgbClr val="C9DAF8"/>
        </a:solidFill>
        <a:effectLst/>
      </p:bgPr>
    </p:bg>
    <p:spTree>
      <p:nvGrpSpPr>
        <p:cNvPr id="1" name="Shape 288"/>
        <p:cNvGrpSpPr/>
        <p:nvPr/>
      </p:nvGrpSpPr>
      <p:grpSpPr>
        <a:xfrm>
          <a:off x="0" y="0"/>
          <a:ext cx="0" cy="0"/>
          <a:chOff x="0" y="0"/>
          <a:chExt cx="0" cy="0"/>
        </a:xfrm>
      </p:grpSpPr>
      <p:sp>
        <p:nvSpPr>
          <p:cNvPr id="289" name="Google Shape;289;p60"/>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t>Not being nice always </a:t>
            </a:r>
            <a:endParaRPr sz="4800"/>
          </a:p>
          <a:p>
            <a:pPr marL="0" lvl="0" indent="0" algn="l" rtl="0">
              <a:spcBef>
                <a:spcPts val="0"/>
              </a:spcBef>
              <a:spcAft>
                <a:spcPts val="0"/>
              </a:spcAft>
              <a:buNone/>
            </a:pPr>
            <a:r>
              <a:rPr lang="en" sz="4800"/>
              <a:t>makes feeling good hard.</a:t>
            </a:r>
            <a:r>
              <a:rPr lang="en"/>
              <a:t> </a:t>
            </a:r>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B6D7A8"/>
        </a:solidFill>
        <a:effectLst/>
      </p:bgPr>
    </p:bg>
    <p:spTree>
      <p:nvGrpSpPr>
        <p:cNvPr id="1" name="Shape 293"/>
        <p:cNvGrpSpPr/>
        <p:nvPr/>
      </p:nvGrpSpPr>
      <p:grpSpPr>
        <a:xfrm>
          <a:off x="0" y="0"/>
          <a:ext cx="0" cy="0"/>
          <a:chOff x="0" y="0"/>
          <a:chExt cx="0" cy="0"/>
        </a:xfrm>
      </p:grpSpPr>
      <p:sp>
        <p:nvSpPr>
          <p:cNvPr id="294" name="Google Shape;294;p61"/>
          <p:cNvSpPr txBox="1">
            <a:spLocks noGrp="1"/>
          </p:cNvSpPr>
          <p:nvPr>
            <p:ph type="body" idx="4294967295"/>
          </p:nvPr>
        </p:nvSpPr>
        <p:spPr>
          <a:xfrm>
            <a:off x="311700" y="787950"/>
            <a:ext cx="8520600" cy="35676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600"/>
              </a:spcBef>
              <a:spcAft>
                <a:spcPts val="1600"/>
              </a:spcAft>
              <a:buSzPts val="1800"/>
              <a:buNone/>
            </a:pPr>
            <a:r>
              <a:rPr lang="en" sz="4800">
                <a:solidFill>
                  <a:schemeClr val="dk1"/>
                </a:solidFill>
                <a:latin typeface="Helvetica Neue"/>
                <a:ea typeface="Helvetica Neue"/>
                <a:cs typeface="Helvetica Neue"/>
                <a:sym typeface="Helvetica Neue"/>
              </a:rPr>
              <a:t>Given we don't have to heal to get by, we can let being kind and fair be unimportant for long periods of time.</a:t>
            </a:r>
            <a:r>
              <a:rPr lang="en" sz="4400">
                <a:solidFill>
                  <a:schemeClr val="dk1"/>
                </a:solidFill>
                <a:latin typeface="Helvetica Neue"/>
                <a:ea typeface="Helvetica Neue"/>
                <a:cs typeface="Helvetica Neue"/>
                <a:sym typeface="Helvetica Neue"/>
              </a:rPr>
              <a:t> </a:t>
            </a:r>
            <a:endParaRPr sz="4400">
              <a:solidFill>
                <a:schemeClr val="dk1"/>
              </a:solidFill>
              <a:latin typeface="Helvetica Neue"/>
              <a:ea typeface="Helvetica Neue"/>
              <a:cs typeface="Helvetica Neue"/>
              <a:sym typeface="Helvetica Neue"/>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AD1DC"/>
        </a:solidFill>
        <a:effectLst/>
      </p:bgPr>
    </p:bg>
    <p:spTree>
      <p:nvGrpSpPr>
        <p:cNvPr id="1" name="Shape 73"/>
        <p:cNvGrpSpPr/>
        <p:nvPr/>
      </p:nvGrpSpPr>
      <p:grpSpPr>
        <a:xfrm>
          <a:off x="0" y="0"/>
          <a:ext cx="0" cy="0"/>
          <a:chOff x="0" y="0"/>
          <a:chExt cx="0" cy="0"/>
        </a:xfrm>
      </p:grpSpPr>
      <p:sp>
        <p:nvSpPr>
          <p:cNvPr id="74" name="Google Shape;74;p17"/>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400"/>
              <a:t>Please be aware that, though </a:t>
            </a:r>
            <a:endParaRPr sz="4400"/>
          </a:p>
          <a:p>
            <a:pPr marL="0" lvl="0" indent="0" algn="l" rtl="0">
              <a:spcBef>
                <a:spcPts val="0"/>
              </a:spcBef>
              <a:spcAft>
                <a:spcPts val="0"/>
              </a:spcAft>
              <a:buNone/>
            </a:pPr>
            <a:r>
              <a:rPr lang="en" sz="4400"/>
              <a:t>not part of this introduction, biological factors are important to take into account when addressing mental health concerns.</a:t>
            </a:r>
            <a:r>
              <a:rPr lang="en" sz="4300"/>
              <a:t> </a:t>
            </a:r>
            <a:r>
              <a:rPr lang="en" sz="4200"/>
              <a:t>  </a:t>
            </a:r>
            <a:endParaRPr sz="420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rgbClr val="C9DAF8"/>
        </a:solidFill>
        <a:effectLst/>
      </p:bgPr>
    </p:bg>
    <p:spTree>
      <p:nvGrpSpPr>
        <p:cNvPr id="1" name="Shape 298"/>
        <p:cNvGrpSpPr/>
        <p:nvPr/>
      </p:nvGrpSpPr>
      <p:grpSpPr>
        <a:xfrm>
          <a:off x="0" y="0"/>
          <a:ext cx="0" cy="0"/>
          <a:chOff x="0" y="0"/>
          <a:chExt cx="0" cy="0"/>
        </a:xfrm>
      </p:grpSpPr>
      <p:sp>
        <p:nvSpPr>
          <p:cNvPr id="299" name="Google Shape;299;p62"/>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t>People with much hurt</a:t>
            </a:r>
            <a:endParaRPr sz="4800"/>
          </a:p>
          <a:p>
            <a:pPr marL="0" lvl="0" indent="0" algn="l" rtl="0">
              <a:spcBef>
                <a:spcPts val="0"/>
              </a:spcBef>
              <a:spcAft>
                <a:spcPts val="0"/>
              </a:spcAft>
              <a:buNone/>
            </a:pPr>
            <a:r>
              <a:rPr lang="en" sz="4800"/>
              <a:t>often forget how helpful</a:t>
            </a:r>
            <a:endParaRPr sz="4800"/>
          </a:p>
          <a:p>
            <a:pPr marL="0" lvl="0" indent="0" algn="l" rtl="0">
              <a:spcBef>
                <a:spcPts val="0"/>
              </a:spcBef>
              <a:spcAft>
                <a:spcPts val="0"/>
              </a:spcAft>
              <a:buNone/>
            </a:pPr>
            <a:r>
              <a:rPr lang="en" sz="4800"/>
              <a:t>it is to be kind and fair.</a:t>
            </a:r>
            <a:endParaRPr sz="480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rgbClr val="B6D7A8"/>
        </a:solidFill>
        <a:effectLst/>
      </p:bgPr>
    </p:bg>
    <p:spTree>
      <p:nvGrpSpPr>
        <p:cNvPr id="1" name="Shape 303"/>
        <p:cNvGrpSpPr/>
        <p:nvPr/>
      </p:nvGrpSpPr>
      <p:grpSpPr>
        <a:xfrm>
          <a:off x="0" y="0"/>
          <a:ext cx="0" cy="0"/>
          <a:chOff x="0" y="0"/>
          <a:chExt cx="0" cy="0"/>
        </a:xfrm>
      </p:grpSpPr>
      <p:sp>
        <p:nvSpPr>
          <p:cNvPr id="304" name="Google Shape;304;p63"/>
          <p:cNvSpPr txBox="1">
            <a:spLocks noGrp="1"/>
          </p:cNvSpPr>
          <p:nvPr>
            <p:ph type="body" idx="4294967295"/>
          </p:nvPr>
        </p:nvSpPr>
        <p:spPr>
          <a:xfrm>
            <a:off x="282900" y="945000"/>
            <a:ext cx="8578200" cy="32535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SzPts val="1800"/>
              <a:buNone/>
            </a:pPr>
            <a:r>
              <a:rPr lang="en" sz="4800">
                <a:solidFill>
                  <a:schemeClr val="dk1"/>
                </a:solidFill>
                <a:latin typeface="Helvetica Neue"/>
                <a:ea typeface="Helvetica Neue"/>
                <a:cs typeface="Helvetica Neue"/>
                <a:sym typeface="Helvetica Neue"/>
              </a:rPr>
              <a:t>Being in a hurtful relationship or circumstance can bring about a loss of ableness and closeness over and over.</a:t>
            </a:r>
            <a:r>
              <a:rPr lang="en" sz="4200">
                <a:solidFill>
                  <a:schemeClr val="dk1"/>
                </a:solidFill>
                <a:latin typeface="Helvetica Neue"/>
                <a:ea typeface="Helvetica Neue"/>
                <a:cs typeface="Helvetica Neue"/>
                <a:sym typeface="Helvetica Neue"/>
              </a:rPr>
              <a:t>  </a:t>
            </a:r>
            <a:r>
              <a:rPr lang="en" sz="4800">
                <a:solidFill>
                  <a:schemeClr val="dk1"/>
                </a:solidFill>
                <a:latin typeface="Helvetica Neue"/>
                <a:ea typeface="Helvetica Neue"/>
                <a:cs typeface="Helvetica Neue"/>
                <a:sym typeface="Helvetica Neue"/>
              </a:rPr>
              <a:t>    </a:t>
            </a:r>
            <a:endParaRPr sz="4800">
              <a:solidFill>
                <a:schemeClr val="dk1"/>
              </a:solidFill>
              <a:latin typeface="Helvetica Neue"/>
              <a:ea typeface="Helvetica Neue"/>
              <a:cs typeface="Helvetica Neue"/>
              <a:sym typeface="Helvetica Neue"/>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rgbClr val="C9DAF8"/>
        </a:solidFill>
        <a:effectLst/>
      </p:bgPr>
    </p:bg>
    <p:spTree>
      <p:nvGrpSpPr>
        <p:cNvPr id="1" name="Shape 308"/>
        <p:cNvGrpSpPr/>
        <p:nvPr/>
      </p:nvGrpSpPr>
      <p:grpSpPr>
        <a:xfrm>
          <a:off x="0" y="0"/>
          <a:ext cx="0" cy="0"/>
          <a:chOff x="0" y="0"/>
          <a:chExt cx="0" cy="0"/>
        </a:xfrm>
      </p:grpSpPr>
      <p:sp>
        <p:nvSpPr>
          <p:cNvPr id="309" name="Google Shape;309;p64"/>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t>Choose nice people to be around.</a:t>
            </a:r>
            <a:endParaRPr sz="480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rgbClr val="B6D7A8"/>
        </a:solidFill>
        <a:effectLst/>
      </p:bgPr>
    </p:bg>
    <p:spTree>
      <p:nvGrpSpPr>
        <p:cNvPr id="1" name="Shape 313"/>
        <p:cNvGrpSpPr/>
        <p:nvPr/>
      </p:nvGrpSpPr>
      <p:grpSpPr>
        <a:xfrm>
          <a:off x="0" y="0"/>
          <a:ext cx="0" cy="0"/>
          <a:chOff x="0" y="0"/>
          <a:chExt cx="0" cy="0"/>
        </a:xfrm>
      </p:grpSpPr>
      <p:sp>
        <p:nvSpPr>
          <p:cNvPr id="314" name="Google Shape;314;p65"/>
          <p:cNvSpPr txBox="1">
            <a:spLocks noGrp="1"/>
          </p:cNvSpPr>
          <p:nvPr>
            <p:ph type="title"/>
          </p:nvPr>
        </p:nvSpPr>
        <p:spPr>
          <a:xfrm>
            <a:off x="490250" y="766050"/>
            <a:ext cx="8212200" cy="36114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a:p>
          <a:p>
            <a:pPr marL="0" lvl="0" indent="0" algn="l" rtl="0">
              <a:spcBef>
                <a:spcPts val="0"/>
              </a:spcBef>
              <a:spcAft>
                <a:spcPts val="0"/>
              </a:spcAft>
              <a:buClr>
                <a:schemeClr val="dk1"/>
              </a:buClr>
              <a:buSzPts val="1100"/>
              <a:buFont typeface="Arial"/>
              <a:buNone/>
            </a:pPr>
            <a:r>
              <a:rPr lang="en" sz="4600"/>
              <a:t>Remaining in hurtful situations can create a heap of long- lasting hurt memories.</a:t>
            </a:r>
            <a:endParaRPr sz="4600"/>
          </a:p>
          <a:p>
            <a:pPr marL="0" lvl="0" indent="0" algn="l" rtl="0">
              <a:spcBef>
                <a:spcPts val="0"/>
              </a:spcBef>
              <a:spcAft>
                <a:spcPts val="0"/>
              </a:spcAft>
              <a:buNone/>
            </a:pPr>
            <a:endParaRPr sz="480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rgbClr val="C9DAF8"/>
        </a:solidFill>
        <a:effectLst/>
      </p:bgPr>
    </p:bg>
    <p:spTree>
      <p:nvGrpSpPr>
        <p:cNvPr id="1" name="Shape 318"/>
        <p:cNvGrpSpPr/>
        <p:nvPr/>
      </p:nvGrpSpPr>
      <p:grpSpPr>
        <a:xfrm>
          <a:off x="0" y="0"/>
          <a:ext cx="0" cy="0"/>
          <a:chOff x="0" y="0"/>
          <a:chExt cx="0" cy="0"/>
        </a:xfrm>
      </p:grpSpPr>
      <p:sp>
        <p:nvSpPr>
          <p:cNvPr id="319" name="Google Shape;319;p66"/>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t>Don't let hurt pile up in your mind.</a:t>
            </a:r>
            <a:endParaRPr sz="480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rgbClr val="B6D7A8"/>
        </a:solidFill>
        <a:effectLst/>
      </p:bgPr>
    </p:bg>
    <p:spTree>
      <p:nvGrpSpPr>
        <p:cNvPr id="1" name="Shape 323"/>
        <p:cNvGrpSpPr/>
        <p:nvPr/>
      </p:nvGrpSpPr>
      <p:grpSpPr>
        <a:xfrm>
          <a:off x="0" y="0"/>
          <a:ext cx="0" cy="0"/>
          <a:chOff x="0" y="0"/>
          <a:chExt cx="0" cy="0"/>
        </a:xfrm>
      </p:grpSpPr>
      <p:sp>
        <p:nvSpPr>
          <p:cNvPr id="324" name="Google Shape;324;p67"/>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600"/>
              <a:t>Hurt memories can greatly affect our mood. They can fuel much sadness and anger. While sad or angry, we cast blame on ourselves and others.</a:t>
            </a:r>
            <a:endParaRPr sz="460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rgbClr val="C9DAF8"/>
        </a:solidFill>
        <a:effectLst/>
      </p:bgPr>
    </p:bg>
    <p:spTree>
      <p:nvGrpSpPr>
        <p:cNvPr id="1" name="Shape 328"/>
        <p:cNvGrpSpPr/>
        <p:nvPr/>
      </p:nvGrpSpPr>
      <p:grpSpPr>
        <a:xfrm>
          <a:off x="0" y="0"/>
          <a:ext cx="0" cy="0"/>
          <a:chOff x="0" y="0"/>
          <a:chExt cx="0" cy="0"/>
        </a:xfrm>
      </p:grpSpPr>
      <p:sp>
        <p:nvSpPr>
          <p:cNvPr id="329" name="Google Shape;329;p68"/>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t>Hiding hurt often causes </a:t>
            </a:r>
            <a:endParaRPr sz="4800"/>
          </a:p>
          <a:p>
            <a:pPr marL="0" lvl="0" indent="0" algn="l" rtl="0">
              <a:spcBef>
                <a:spcPts val="0"/>
              </a:spcBef>
              <a:spcAft>
                <a:spcPts val="0"/>
              </a:spcAft>
              <a:buNone/>
            </a:pPr>
            <a:r>
              <a:rPr lang="en" sz="4800"/>
              <a:t>people to be sad or angry.</a:t>
            </a:r>
            <a:endParaRPr sz="480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rgbClr val="B6D7A8"/>
        </a:solidFill>
        <a:effectLst/>
      </p:bgPr>
    </p:bg>
    <p:spTree>
      <p:nvGrpSpPr>
        <p:cNvPr id="1" name="Shape 333"/>
        <p:cNvGrpSpPr/>
        <p:nvPr/>
      </p:nvGrpSpPr>
      <p:grpSpPr>
        <a:xfrm>
          <a:off x="0" y="0"/>
          <a:ext cx="0" cy="0"/>
          <a:chOff x="0" y="0"/>
          <a:chExt cx="0" cy="0"/>
        </a:xfrm>
      </p:grpSpPr>
      <p:sp>
        <p:nvSpPr>
          <p:cNvPr id="334" name="Google Shape;334;p69"/>
          <p:cNvSpPr txBox="1">
            <a:spLocks noGrp="1"/>
          </p:cNvSpPr>
          <p:nvPr>
            <p:ph type="body" idx="4294967295"/>
          </p:nvPr>
        </p:nvSpPr>
        <p:spPr>
          <a:xfrm>
            <a:off x="311700" y="898050"/>
            <a:ext cx="8520600" cy="3347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SzPts val="1800"/>
              <a:buNone/>
            </a:pPr>
            <a:r>
              <a:rPr lang="en" sz="4800">
                <a:solidFill>
                  <a:schemeClr val="dk1"/>
                </a:solidFill>
                <a:latin typeface="Helvetica Neue"/>
                <a:ea typeface="Helvetica Neue"/>
                <a:cs typeface="Helvetica Neue"/>
                <a:sym typeface="Helvetica Neue"/>
              </a:rPr>
              <a:t>Whenever someone continues to be sad or angry, she or he usually has ignored and stored much hurt. </a:t>
            </a:r>
            <a:endParaRPr sz="4800">
              <a:solidFill>
                <a:schemeClr val="dk1"/>
              </a:solidFill>
              <a:latin typeface="Helvetica Neue"/>
              <a:ea typeface="Helvetica Neue"/>
              <a:cs typeface="Helvetica Neue"/>
              <a:sym typeface="Helvetica Neue"/>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rgbClr val="C9DAF8"/>
        </a:solidFill>
        <a:effectLst/>
      </p:bgPr>
    </p:bg>
    <p:spTree>
      <p:nvGrpSpPr>
        <p:cNvPr id="1" name="Shape 338"/>
        <p:cNvGrpSpPr/>
        <p:nvPr/>
      </p:nvGrpSpPr>
      <p:grpSpPr>
        <a:xfrm>
          <a:off x="0" y="0"/>
          <a:ext cx="0" cy="0"/>
          <a:chOff x="0" y="0"/>
          <a:chExt cx="0" cy="0"/>
        </a:xfrm>
      </p:grpSpPr>
      <p:sp>
        <p:nvSpPr>
          <p:cNvPr id="339" name="Google Shape;339;p70"/>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600"/>
              <a:t>A lot of hidden hurt can make</a:t>
            </a:r>
            <a:endParaRPr sz="4600"/>
          </a:p>
          <a:p>
            <a:pPr marL="0" lvl="0" indent="0" algn="l" rtl="0">
              <a:spcBef>
                <a:spcPts val="0"/>
              </a:spcBef>
              <a:spcAft>
                <a:spcPts val="0"/>
              </a:spcAft>
              <a:buNone/>
            </a:pPr>
            <a:r>
              <a:rPr lang="en" sz="4600"/>
              <a:t>a lot of sadness and anger.</a:t>
            </a:r>
            <a:endParaRPr sz="460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rgbClr val="B6D7A8"/>
        </a:solidFill>
        <a:effectLst/>
      </p:bgPr>
    </p:bg>
    <p:spTree>
      <p:nvGrpSpPr>
        <p:cNvPr id="1" name="Shape 343"/>
        <p:cNvGrpSpPr/>
        <p:nvPr/>
      </p:nvGrpSpPr>
      <p:grpSpPr>
        <a:xfrm>
          <a:off x="0" y="0"/>
          <a:ext cx="0" cy="0"/>
          <a:chOff x="0" y="0"/>
          <a:chExt cx="0" cy="0"/>
        </a:xfrm>
      </p:grpSpPr>
      <p:sp>
        <p:nvSpPr>
          <p:cNvPr id="344" name="Google Shape;344;p71"/>
          <p:cNvSpPr txBox="1">
            <a:spLocks noGrp="1"/>
          </p:cNvSpPr>
          <p:nvPr>
            <p:ph type="title"/>
          </p:nvPr>
        </p:nvSpPr>
        <p:spPr>
          <a:xfrm>
            <a:off x="490250" y="450150"/>
            <a:ext cx="8212200" cy="40719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200"/>
              <a:t>A huge stash of hurt makes </a:t>
            </a:r>
            <a:r>
              <a:rPr lang="en" sz="4200" b="1"/>
              <a:t>desperation </a:t>
            </a:r>
            <a:r>
              <a:rPr lang="en" sz="4200"/>
              <a:t>likely. While desperate, our urgency causes us to misguide ourselves in ways that result in more losses and an even larger stash of hurt. </a:t>
            </a:r>
            <a:endParaRPr sz="4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AD1DC"/>
        </a:solidFill>
        <a:effectLst/>
      </p:bgPr>
    </p:bg>
    <p:spTree>
      <p:nvGrpSpPr>
        <p:cNvPr id="1" name="Shape 78"/>
        <p:cNvGrpSpPr/>
        <p:nvPr/>
      </p:nvGrpSpPr>
      <p:grpSpPr>
        <a:xfrm>
          <a:off x="0" y="0"/>
          <a:ext cx="0" cy="0"/>
          <a:chOff x="0" y="0"/>
          <a:chExt cx="0" cy="0"/>
        </a:xfrm>
      </p:grpSpPr>
      <p:sp>
        <p:nvSpPr>
          <p:cNvPr id="79" name="Google Shape;79;p18"/>
          <p:cNvSpPr txBox="1">
            <a:spLocks noGrp="1"/>
          </p:cNvSpPr>
          <p:nvPr>
            <p:ph type="title"/>
          </p:nvPr>
        </p:nvSpPr>
        <p:spPr>
          <a:xfrm>
            <a:off x="490250" y="5263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sz="4600"/>
          </a:p>
          <a:p>
            <a:pPr marL="0" lvl="0" indent="0" algn="l" rtl="0">
              <a:spcBef>
                <a:spcPts val="0"/>
              </a:spcBef>
              <a:spcAft>
                <a:spcPts val="0"/>
              </a:spcAft>
              <a:buNone/>
            </a:pPr>
            <a:r>
              <a:rPr lang="en" sz="4700"/>
              <a:t>The </a:t>
            </a:r>
            <a:r>
              <a:rPr lang="en" sz="4700" i="1"/>
              <a:t>approach </a:t>
            </a:r>
            <a:r>
              <a:rPr lang="en" sz="4700"/>
              <a:t>offered </a:t>
            </a:r>
            <a:endParaRPr sz="4700"/>
          </a:p>
          <a:p>
            <a:pPr marL="0" lvl="0" indent="0" algn="l" rtl="0">
              <a:spcBef>
                <a:spcPts val="0"/>
              </a:spcBef>
              <a:spcAft>
                <a:spcPts val="0"/>
              </a:spcAft>
              <a:buNone/>
            </a:pPr>
            <a:r>
              <a:rPr lang="en" sz="4700"/>
              <a:t>begins with the green slide that follows. Again, each green slide is paired with </a:t>
            </a:r>
            <a:endParaRPr sz="4700"/>
          </a:p>
          <a:p>
            <a:pPr marL="0" lvl="0" indent="0" algn="l" rtl="0">
              <a:spcBef>
                <a:spcPts val="0"/>
              </a:spcBef>
              <a:spcAft>
                <a:spcPts val="0"/>
              </a:spcAft>
              <a:buNone/>
            </a:pPr>
            <a:r>
              <a:rPr lang="en" sz="4700"/>
              <a:t>and followed by a simpler blue one.</a:t>
            </a:r>
            <a:r>
              <a:rPr lang="en" sz="4800"/>
              <a:t> </a:t>
            </a:r>
            <a:endParaRPr sz="4800"/>
          </a:p>
          <a:p>
            <a:pPr marL="0" lvl="0" indent="0" algn="l" rtl="0">
              <a:spcBef>
                <a:spcPts val="0"/>
              </a:spcBef>
              <a:spcAft>
                <a:spcPts val="0"/>
              </a:spcAft>
              <a:buNone/>
            </a:pPr>
            <a:endParaRPr sz="460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solidFill>
          <a:srgbClr val="C9DAF8"/>
        </a:solidFill>
        <a:effectLst/>
      </p:bgPr>
    </p:bg>
    <p:spTree>
      <p:nvGrpSpPr>
        <p:cNvPr id="1" name="Shape 348"/>
        <p:cNvGrpSpPr/>
        <p:nvPr/>
      </p:nvGrpSpPr>
      <p:grpSpPr>
        <a:xfrm>
          <a:off x="0" y="0"/>
          <a:ext cx="0" cy="0"/>
          <a:chOff x="0" y="0"/>
          <a:chExt cx="0" cy="0"/>
        </a:xfrm>
      </p:grpSpPr>
      <p:sp>
        <p:nvSpPr>
          <p:cNvPr id="349" name="Google Shape;349;p72"/>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t>While sad and angry, people</a:t>
            </a:r>
            <a:endParaRPr sz="4800"/>
          </a:p>
          <a:p>
            <a:pPr marL="0" lvl="0" indent="0" algn="l" rtl="0">
              <a:spcBef>
                <a:spcPts val="0"/>
              </a:spcBef>
              <a:spcAft>
                <a:spcPts val="0"/>
              </a:spcAft>
              <a:buNone/>
            </a:pPr>
            <a:r>
              <a:rPr lang="en" sz="4800"/>
              <a:t>sometimes choose not nice</a:t>
            </a:r>
            <a:endParaRPr sz="4800"/>
          </a:p>
          <a:p>
            <a:pPr marL="0" lvl="0" indent="0" algn="l" rtl="0">
              <a:spcBef>
                <a:spcPts val="0"/>
              </a:spcBef>
              <a:spcAft>
                <a:spcPts val="0"/>
              </a:spcAft>
              <a:buNone/>
            </a:pPr>
            <a:r>
              <a:rPr lang="en" sz="4800"/>
              <a:t>ways to feel able and close.</a:t>
            </a:r>
            <a:endParaRPr sz="460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rgbClr val="B6D7A8"/>
        </a:solidFill>
        <a:effectLst/>
      </p:bgPr>
    </p:bg>
    <p:spTree>
      <p:nvGrpSpPr>
        <p:cNvPr id="1" name="Shape 353"/>
        <p:cNvGrpSpPr/>
        <p:nvPr/>
      </p:nvGrpSpPr>
      <p:grpSpPr>
        <a:xfrm>
          <a:off x="0" y="0"/>
          <a:ext cx="0" cy="0"/>
          <a:chOff x="0" y="0"/>
          <a:chExt cx="0" cy="0"/>
        </a:xfrm>
      </p:grpSpPr>
      <p:sp>
        <p:nvSpPr>
          <p:cNvPr id="354" name="Google Shape;354;p73"/>
          <p:cNvSpPr txBox="1">
            <a:spLocks noGrp="1"/>
          </p:cNvSpPr>
          <p:nvPr>
            <p:ph type="title"/>
          </p:nvPr>
        </p:nvSpPr>
        <p:spPr>
          <a:xfrm>
            <a:off x="490250" y="634350"/>
            <a:ext cx="8212200" cy="3874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sz="4800"/>
          </a:p>
          <a:p>
            <a:pPr marL="0" lvl="0" indent="0" algn="l" rtl="0">
              <a:spcBef>
                <a:spcPts val="0"/>
              </a:spcBef>
              <a:spcAft>
                <a:spcPts val="0"/>
              </a:spcAft>
              <a:buClr>
                <a:schemeClr val="dk1"/>
              </a:buClr>
              <a:buSzPts val="1100"/>
              <a:buFont typeface="Arial"/>
              <a:buNone/>
            </a:pPr>
            <a:r>
              <a:rPr lang="en" sz="4400"/>
              <a:t>Misguiding ourselves when we're desperate makes us prone to big blunders. Huge mistakes can leave us burdened by a lingering form </a:t>
            </a:r>
            <a:endParaRPr sz="4400"/>
          </a:p>
          <a:p>
            <a:pPr marL="0" lvl="0" indent="0" algn="l" rtl="0">
              <a:spcBef>
                <a:spcPts val="0"/>
              </a:spcBef>
              <a:spcAft>
                <a:spcPts val="0"/>
              </a:spcAft>
              <a:buClr>
                <a:schemeClr val="dk1"/>
              </a:buClr>
              <a:buSzPts val="1100"/>
              <a:buFont typeface="Arial"/>
              <a:buNone/>
            </a:pPr>
            <a:r>
              <a:rPr lang="en" sz="4400"/>
              <a:t>of hurt called regret.</a:t>
            </a:r>
            <a:endParaRPr sz="4400"/>
          </a:p>
          <a:p>
            <a:pPr marL="0" lvl="0" indent="0" algn="l" rtl="0">
              <a:spcBef>
                <a:spcPts val="0"/>
              </a:spcBef>
              <a:spcAft>
                <a:spcPts val="0"/>
              </a:spcAft>
              <a:buNone/>
            </a:pPr>
            <a:endParaRPr sz="480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rgbClr val="C9DAF8"/>
        </a:solidFill>
        <a:effectLst/>
      </p:bgPr>
    </p:bg>
    <p:spTree>
      <p:nvGrpSpPr>
        <p:cNvPr id="1" name="Shape 358"/>
        <p:cNvGrpSpPr/>
        <p:nvPr/>
      </p:nvGrpSpPr>
      <p:grpSpPr>
        <a:xfrm>
          <a:off x="0" y="0"/>
          <a:ext cx="0" cy="0"/>
          <a:chOff x="0" y="0"/>
          <a:chExt cx="0" cy="0"/>
        </a:xfrm>
      </p:grpSpPr>
      <p:sp>
        <p:nvSpPr>
          <p:cNvPr id="359" name="Google Shape;359;p74"/>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t>Messing up in not nice </a:t>
            </a:r>
            <a:endParaRPr sz="4800"/>
          </a:p>
          <a:p>
            <a:pPr marL="0" lvl="0" indent="0" algn="l" rtl="0">
              <a:spcBef>
                <a:spcPts val="0"/>
              </a:spcBef>
              <a:spcAft>
                <a:spcPts val="0"/>
              </a:spcAft>
              <a:buNone/>
            </a:pPr>
            <a:r>
              <a:rPr lang="en" sz="4800"/>
              <a:t>ways causes people to </a:t>
            </a:r>
            <a:endParaRPr sz="4800"/>
          </a:p>
          <a:p>
            <a:pPr marL="0" lvl="0" indent="0" algn="l" rtl="0">
              <a:spcBef>
                <a:spcPts val="0"/>
              </a:spcBef>
              <a:spcAft>
                <a:spcPts val="0"/>
              </a:spcAft>
              <a:buNone/>
            </a:pPr>
            <a:r>
              <a:rPr lang="en" sz="4800"/>
              <a:t>like themselves less. </a:t>
            </a:r>
            <a:endParaRPr sz="480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rgbClr val="B6D7A8"/>
        </a:solidFill>
        <a:effectLst/>
      </p:bgPr>
    </p:bg>
    <p:spTree>
      <p:nvGrpSpPr>
        <p:cNvPr id="1" name="Shape 363"/>
        <p:cNvGrpSpPr/>
        <p:nvPr/>
      </p:nvGrpSpPr>
      <p:grpSpPr>
        <a:xfrm>
          <a:off x="0" y="0"/>
          <a:ext cx="0" cy="0"/>
          <a:chOff x="0" y="0"/>
          <a:chExt cx="0" cy="0"/>
        </a:xfrm>
      </p:grpSpPr>
      <p:sp>
        <p:nvSpPr>
          <p:cNvPr id="364" name="Google Shape;364;p75"/>
          <p:cNvSpPr txBox="1">
            <a:spLocks noGrp="1"/>
          </p:cNvSpPr>
          <p:nvPr>
            <p:ph type="title"/>
          </p:nvPr>
        </p:nvSpPr>
        <p:spPr>
          <a:xfrm>
            <a:off x="490250" y="876750"/>
            <a:ext cx="8212200" cy="33900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sz="4400"/>
          </a:p>
          <a:p>
            <a:pPr marL="0" lvl="0" indent="0" algn="l" rtl="0">
              <a:spcBef>
                <a:spcPts val="0"/>
              </a:spcBef>
              <a:spcAft>
                <a:spcPts val="0"/>
              </a:spcAft>
              <a:buClr>
                <a:schemeClr val="dk1"/>
              </a:buClr>
              <a:buSzPts val="1100"/>
              <a:buFont typeface="Arial"/>
              <a:buNone/>
            </a:pPr>
            <a:r>
              <a:rPr lang="en" sz="4400"/>
              <a:t>In time, a stash of regret-ridden hurt can cause sadness to become depression and anger to become rage.</a:t>
            </a:r>
            <a:endParaRPr sz="4400"/>
          </a:p>
          <a:p>
            <a:pPr marL="0" lvl="0" indent="0" algn="l" rtl="0">
              <a:spcBef>
                <a:spcPts val="0"/>
              </a:spcBef>
              <a:spcAft>
                <a:spcPts val="0"/>
              </a:spcAft>
              <a:buNone/>
            </a:pPr>
            <a:endParaRPr sz="480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solidFill>
          <a:srgbClr val="C9DAF8"/>
        </a:solidFill>
        <a:effectLst/>
      </p:bgPr>
    </p:bg>
    <p:spTree>
      <p:nvGrpSpPr>
        <p:cNvPr id="1" name="Shape 368"/>
        <p:cNvGrpSpPr/>
        <p:nvPr/>
      </p:nvGrpSpPr>
      <p:grpSpPr>
        <a:xfrm>
          <a:off x="0" y="0"/>
          <a:ext cx="0" cy="0"/>
          <a:chOff x="0" y="0"/>
          <a:chExt cx="0" cy="0"/>
        </a:xfrm>
      </p:grpSpPr>
      <p:sp>
        <p:nvSpPr>
          <p:cNvPr id="369" name="Google Shape;369;p76"/>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t>We can feel bad about </a:t>
            </a:r>
            <a:endParaRPr sz="4800"/>
          </a:p>
          <a:p>
            <a:pPr marL="0" lvl="0" indent="0" algn="l" rtl="0">
              <a:spcBef>
                <a:spcPts val="0"/>
              </a:spcBef>
              <a:spcAft>
                <a:spcPts val="0"/>
              </a:spcAft>
              <a:buNone/>
            </a:pPr>
            <a:r>
              <a:rPr lang="en" sz="4800"/>
              <a:t>ourselves for a long time.</a:t>
            </a:r>
            <a:r>
              <a:rPr lang="en"/>
              <a:t>  </a:t>
            </a:r>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solidFill>
          <a:srgbClr val="B6D7A8"/>
        </a:solidFill>
        <a:effectLst/>
      </p:bgPr>
    </p:bg>
    <p:spTree>
      <p:nvGrpSpPr>
        <p:cNvPr id="1" name="Shape 373"/>
        <p:cNvGrpSpPr/>
        <p:nvPr/>
      </p:nvGrpSpPr>
      <p:grpSpPr>
        <a:xfrm>
          <a:off x="0" y="0"/>
          <a:ext cx="0" cy="0"/>
          <a:chOff x="0" y="0"/>
          <a:chExt cx="0" cy="0"/>
        </a:xfrm>
      </p:grpSpPr>
      <p:sp>
        <p:nvSpPr>
          <p:cNvPr id="374" name="Google Shape;374;p77"/>
          <p:cNvSpPr txBox="1">
            <a:spLocks noGrp="1"/>
          </p:cNvSpPr>
          <p:nvPr>
            <p:ph type="body" idx="4294967295"/>
          </p:nvPr>
        </p:nvSpPr>
        <p:spPr>
          <a:xfrm>
            <a:off x="573425" y="834300"/>
            <a:ext cx="8166900" cy="34749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600"/>
              </a:spcBef>
              <a:spcAft>
                <a:spcPts val="0"/>
              </a:spcAft>
              <a:buSzPts val="1800"/>
              <a:buNone/>
            </a:pPr>
            <a:r>
              <a:rPr lang="en" sz="4800">
                <a:solidFill>
                  <a:schemeClr val="dk1"/>
                </a:solidFill>
                <a:latin typeface="Helvetica Neue"/>
                <a:ea typeface="Helvetica Neue"/>
                <a:cs typeface="Helvetica Neue"/>
                <a:sym typeface="Helvetica Neue"/>
              </a:rPr>
              <a:t>It's important to remember no one can be completely OK with being unkind or unfair.</a:t>
            </a:r>
            <a:endParaRPr sz="4800">
              <a:solidFill>
                <a:schemeClr val="dk1"/>
              </a:solidFill>
              <a:latin typeface="Helvetica Neue"/>
              <a:ea typeface="Helvetica Neue"/>
              <a:cs typeface="Helvetica Neue"/>
              <a:sym typeface="Helvetica Neue"/>
            </a:endParaRPr>
          </a:p>
          <a:p>
            <a:pPr marL="0" lvl="0" indent="0" algn="l" rtl="0">
              <a:lnSpc>
                <a:spcPct val="115000"/>
              </a:lnSpc>
              <a:spcBef>
                <a:spcPts val="1600"/>
              </a:spcBef>
              <a:spcAft>
                <a:spcPts val="1600"/>
              </a:spcAft>
              <a:buSzPts val="1800"/>
              <a:buNone/>
            </a:pPr>
            <a:endParaRPr sz="4800">
              <a:solidFill>
                <a:schemeClr val="dk1"/>
              </a:solidFill>
              <a:latin typeface="Helvetica Neue"/>
              <a:ea typeface="Helvetica Neue"/>
              <a:cs typeface="Helvetica Neue"/>
              <a:sym typeface="Helvetica Neue"/>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solidFill>
          <a:srgbClr val="C9DAF8"/>
        </a:solidFill>
        <a:effectLst/>
      </p:bgPr>
    </p:bg>
    <p:spTree>
      <p:nvGrpSpPr>
        <p:cNvPr id="1" name="Shape 378"/>
        <p:cNvGrpSpPr/>
        <p:nvPr/>
      </p:nvGrpSpPr>
      <p:grpSpPr>
        <a:xfrm>
          <a:off x="0" y="0"/>
          <a:ext cx="0" cy="0"/>
          <a:chOff x="0" y="0"/>
          <a:chExt cx="0" cy="0"/>
        </a:xfrm>
      </p:grpSpPr>
      <p:sp>
        <p:nvSpPr>
          <p:cNvPr id="379" name="Google Shape;379;p78"/>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5000"/>
              <a:t>People can only pretend to be OK with not being nice.</a:t>
            </a:r>
            <a:endParaRPr sz="500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solidFill>
          <a:srgbClr val="B6D7A8"/>
        </a:solidFill>
        <a:effectLst/>
      </p:bgPr>
    </p:bg>
    <p:spTree>
      <p:nvGrpSpPr>
        <p:cNvPr id="1" name="Shape 383"/>
        <p:cNvGrpSpPr/>
        <p:nvPr/>
      </p:nvGrpSpPr>
      <p:grpSpPr>
        <a:xfrm>
          <a:off x="0" y="0"/>
          <a:ext cx="0" cy="0"/>
          <a:chOff x="0" y="0"/>
          <a:chExt cx="0" cy="0"/>
        </a:xfrm>
      </p:grpSpPr>
      <p:sp>
        <p:nvSpPr>
          <p:cNvPr id="384" name="Google Shape;384;p79"/>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t>Our conscience usually lets us know when we haven't been nice.</a:t>
            </a:r>
            <a:endParaRPr sz="480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bg>
      <p:bgPr>
        <a:solidFill>
          <a:srgbClr val="C9DAF8"/>
        </a:solidFill>
        <a:effectLst/>
      </p:bgPr>
    </p:bg>
    <p:spTree>
      <p:nvGrpSpPr>
        <p:cNvPr id="1" name="Shape 388"/>
        <p:cNvGrpSpPr/>
        <p:nvPr/>
      </p:nvGrpSpPr>
      <p:grpSpPr>
        <a:xfrm>
          <a:off x="0" y="0"/>
          <a:ext cx="0" cy="0"/>
          <a:chOff x="0" y="0"/>
          <a:chExt cx="0" cy="0"/>
        </a:xfrm>
      </p:grpSpPr>
      <p:sp>
        <p:nvSpPr>
          <p:cNvPr id="389" name="Google Shape;389;p80"/>
          <p:cNvSpPr txBox="1">
            <a:spLocks noGrp="1"/>
          </p:cNvSpPr>
          <p:nvPr>
            <p:ph type="title"/>
          </p:nvPr>
        </p:nvSpPr>
        <p:spPr>
          <a:xfrm>
            <a:off x="490250" y="649200"/>
            <a:ext cx="8212200" cy="3845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t>     </a:t>
            </a:r>
            <a:endParaRPr sz="4800"/>
          </a:p>
          <a:p>
            <a:pPr marL="0" lvl="0" indent="0" algn="l" rtl="0">
              <a:spcBef>
                <a:spcPts val="0"/>
              </a:spcBef>
              <a:spcAft>
                <a:spcPts val="0"/>
              </a:spcAft>
              <a:buNone/>
            </a:pPr>
            <a:r>
              <a:rPr lang="en" sz="4500"/>
              <a:t>We almost always know </a:t>
            </a:r>
            <a:endParaRPr sz="4500"/>
          </a:p>
          <a:p>
            <a:pPr marL="0" lvl="0" indent="0" algn="l" rtl="0">
              <a:spcBef>
                <a:spcPts val="0"/>
              </a:spcBef>
              <a:spcAft>
                <a:spcPts val="0"/>
              </a:spcAft>
              <a:buNone/>
            </a:pPr>
            <a:r>
              <a:rPr lang="en" sz="4500"/>
              <a:t>when we’re not nice.</a:t>
            </a:r>
            <a:endParaRPr sz="4500"/>
          </a:p>
          <a:p>
            <a:pPr marL="0" lvl="0" indent="0" algn="l" rtl="0">
              <a:spcBef>
                <a:spcPts val="0"/>
              </a:spcBef>
              <a:spcAft>
                <a:spcPts val="0"/>
              </a:spcAft>
              <a:buNone/>
            </a:pPr>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bg>
      <p:bgPr>
        <a:solidFill>
          <a:srgbClr val="B6D7A8"/>
        </a:solidFill>
        <a:effectLst/>
      </p:bgPr>
    </p:bg>
    <p:spTree>
      <p:nvGrpSpPr>
        <p:cNvPr id="1" name="Shape 393"/>
        <p:cNvGrpSpPr/>
        <p:nvPr/>
      </p:nvGrpSpPr>
      <p:grpSpPr>
        <a:xfrm>
          <a:off x="0" y="0"/>
          <a:ext cx="0" cy="0"/>
          <a:chOff x="0" y="0"/>
          <a:chExt cx="0" cy="0"/>
        </a:xfrm>
      </p:grpSpPr>
      <p:sp>
        <p:nvSpPr>
          <p:cNvPr id="394" name="Google Shape;394;p81"/>
          <p:cNvSpPr txBox="1">
            <a:spLocks noGrp="1"/>
          </p:cNvSpPr>
          <p:nvPr>
            <p:ph type="body" idx="4294967295"/>
          </p:nvPr>
        </p:nvSpPr>
        <p:spPr>
          <a:xfrm>
            <a:off x="288150" y="796050"/>
            <a:ext cx="8567700" cy="3551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SzPts val="1800"/>
              <a:buNone/>
            </a:pPr>
            <a:r>
              <a:rPr lang="en" sz="4800">
                <a:solidFill>
                  <a:schemeClr val="dk1"/>
                </a:solidFill>
                <a:latin typeface="Helvetica Neue"/>
                <a:ea typeface="Helvetica Neue"/>
                <a:cs typeface="Helvetica Neue"/>
                <a:sym typeface="Helvetica Neue"/>
              </a:rPr>
              <a:t>When our distrust in niceness makes healing hard, </a:t>
            </a:r>
            <a:r>
              <a:rPr lang="en" sz="4800" b="1">
                <a:solidFill>
                  <a:schemeClr val="dk1"/>
                </a:solidFill>
                <a:latin typeface="Helvetica Neue"/>
                <a:ea typeface="Helvetica Neue"/>
                <a:cs typeface="Helvetica Neue"/>
                <a:sym typeface="Helvetica Neue"/>
              </a:rPr>
              <a:t>humility </a:t>
            </a:r>
            <a:r>
              <a:rPr lang="en" sz="4800">
                <a:solidFill>
                  <a:schemeClr val="dk1"/>
                </a:solidFill>
                <a:latin typeface="Helvetica Neue"/>
                <a:ea typeface="Helvetica Neue"/>
                <a:cs typeface="Helvetica Neue"/>
                <a:sym typeface="Helvetica Neue"/>
              </a:rPr>
              <a:t>can help us accept we need to heal.</a:t>
            </a:r>
            <a:endParaRPr sz="4800">
              <a:solidFill>
                <a:schemeClr val="dk1"/>
              </a:solidFill>
              <a:latin typeface="Helvetica Neue"/>
              <a:ea typeface="Helvetica Neue"/>
              <a:cs typeface="Helvetica Neue"/>
              <a:sym typeface="Helvetica Neue"/>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B6D7A8"/>
        </a:solidFill>
        <a:effectLst/>
      </p:bgPr>
    </p:bg>
    <p:spTree>
      <p:nvGrpSpPr>
        <p:cNvPr id="1" name="Shape 83"/>
        <p:cNvGrpSpPr/>
        <p:nvPr/>
      </p:nvGrpSpPr>
      <p:grpSpPr>
        <a:xfrm>
          <a:off x="0" y="0"/>
          <a:ext cx="0" cy="0"/>
          <a:chOff x="0" y="0"/>
          <a:chExt cx="0" cy="0"/>
        </a:xfrm>
      </p:grpSpPr>
      <p:sp>
        <p:nvSpPr>
          <p:cNvPr id="84" name="Google Shape;84;p19"/>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t>Everyone has two basic must-have mental health needs. They’re </a:t>
            </a:r>
            <a:r>
              <a:rPr lang="en" sz="4800" b="1"/>
              <a:t>ableness </a:t>
            </a:r>
            <a:r>
              <a:rPr lang="en" sz="4800"/>
              <a:t>and </a:t>
            </a:r>
            <a:r>
              <a:rPr lang="en" sz="4800" b="1"/>
              <a:t>closeness</a:t>
            </a:r>
            <a:r>
              <a:rPr lang="en" sz="4800"/>
              <a:t>.</a:t>
            </a:r>
            <a:r>
              <a:rPr lang="en" sz="4600"/>
              <a:t> </a:t>
            </a:r>
            <a:endParaRPr sz="460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bg>
      <p:bgPr>
        <a:solidFill>
          <a:srgbClr val="C9DAF8"/>
        </a:solidFill>
        <a:effectLst/>
      </p:bgPr>
    </p:bg>
    <p:spTree>
      <p:nvGrpSpPr>
        <p:cNvPr id="1" name="Shape 398"/>
        <p:cNvGrpSpPr/>
        <p:nvPr/>
      </p:nvGrpSpPr>
      <p:grpSpPr>
        <a:xfrm>
          <a:off x="0" y="0"/>
          <a:ext cx="0" cy="0"/>
          <a:chOff x="0" y="0"/>
          <a:chExt cx="0" cy="0"/>
        </a:xfrm>
      </p:grpSpPr>
      <p:sp>
        <p:nvSpPr>
          <p:cNvPr id="399" name="Google Shape;399;p82"/>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t>It can be hard for people to admit when they’re not nice.</a:t>
            </a:r>
            <a:endParaRPr sz="480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solidFill>
          <a:srgbClr val="B6D7A8"/>
        </a:solidFill>
        <a:effectLst/>
      </p:bgPr>
    </p:bg>
    <p:spTree>
      <p:nvGrpSpPr>
        <p:cNvPr id="1" name="Shape 403"/>
        <p:cNvGrpSpPr/>
        <p:nvPr/>
      </p:nvGrpSpPr>
      <p:grpSpPr>
        <a:xfrm>
          <a:off x="0" y="0"/>
          <a:ext cx="0" cy="0"/>
          <a:chOff x="0" y="0"/>
          <a:chExt cx="0" cy="0"/>
        </a:xfrm>
      </p:grpSpPr>
      <p:sp>
        <p:nvSpPr>
          <p:cNvPr id="404" name="Google Shape;404;p83"/>
          <p:cNvSpPr txBox="1">
            <a:spLocks noGrp="1"/>
          </p:cNvSpPr>
          <p:nvPr>
            <p:ph type="title"/>
          </p:nvPr>
        </p:nvSpPr>
        <p:spPr>
          <a:xfrm>
            <a:off x="614850" y="4145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400"/>
              <a:t>While humble, we own that we occasionally rely on not nice ways to feel able or close. We also realize we can't escape feeling bad about ourselves when we're unkind or unfair. </a:t>
            </a:r>
            <a:r>
              <a:rPr lang="en"/>
              <a:t> </a:t>
            </a:r>
            <a:endParaRPr sz="480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solidFill>
          <a:srgbClr val="C9DAF8"/>
        </a:solidFill>
        <a:effectLst/>
      </p:bgPr>
    </p:bg>
    <p:spTree>
      <p:nvGrpSpPr>
        <p:cNvPr id="1" name="Shape 408"/>
        <p:cNvGrpSpPr/>
        <p:nvPr/>
      </p:nvGrpSpPr>
      <p:grpSpPr>
        <a:xfrm>
          <a:off x="0" y="0"/>
          <a:ext cx="0" cy="0"/>
          <a:chOff x="0" y="0"/>
          <a:chExt cx="0" cy="0"/>
        </a:xfrm>
      </p:grpSpPr>
      <p:sp>
        <p:nvSpPr>
          <p:cNvPr id="409" name="Google Shape;409;p84"/>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Being honest about not being nice helps people learn to be nicer. </a:t>
            </a:r>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bg>
      <p:bgPr>
        <a:solidFill>
          <a:srgbClr val="B6D7A8"/>
        </a:solidFill>
        <a:effectLst/>
      </p:bgPr>
    </p:bg>
    <p:spTree>
      <p:nvGrpSpPr>
        <p:cNvPr id="1" name="Shape 413"/>
        <p:cNvGrpSpPr/>
        <p:nvPr/>
      </p:nvGrpSpPr>
      <p:grpSpPr>
        <a:xfrm>
          <a:off x="0" y="0"/>
          <a:ext cx="0" cy="0"/>
          <a:chOff x="0" y="0"/>
          <a:chExt cx="0" cy="0"/>
        </a:xfrm>
      </p:grpSpPr>
      <p:sp>
        <p:nvSpPr>
          <p:cNvPr id="414" name="Google Shape;414;p85"/>
          <p:cNvSpPr txBox="1">
            <a:spLocks noGrp="1"/>
          </p:cNvSpPr>
          <p:nvPr>
            <p:ph type="title"/>
          </p:nvPr>
        </p:nvSpPr>
        <p:spPr>
          <a:xfrm>
            <a:off x="490250" y="573450"/>
            <a:ext cx="8212200" cy="39966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r>
              <a:rPr lang="en" sz="4800"/>
              <a:t>Being humble can provide </a:t>
            </a:r>
            <a:endParaRPr sz="4800"/>
          </a:p>
          <a:p>
            <a:pPr marL="0" lvl="0" indent="0" algn="l" rtl="0">
              <a:spcBef>
                <a:spcPts val="0"/>
              </a:spcBef>
              <a:spcAft>
                <a:spcPts val="0"/>
              </a:spcAft>
              <a:buClr>
                <a:schemeClr val="dk1"/>
              </a:buClr>
              <a:buSzPts val="1100"/>
              <a:buFont typeface="Arial"/>
              <a:buNone/>
            </a:pPr>
            <a:r>
              <a:rPr lang="en" sz="4800"/>
              <a:t>an extremely valuable reality check. </a:t>
            </a:r>
            <a:endParaRPr sz="480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bg>
      <p:bgPr>
        <a:solidFill>
          <a:srgbClr val="C9DAF8"/>
        </a:solidFill>
        <a:effectLst/>
      </p:bgPr>
    </p:bg>
    <p:spTree>
      <p:nvGrpSpPr>
        <p:cNvPr id="1" name="Shape 418"/>
        <p:cNvGrpSpPr/>
        <p:nvPr/>
      </p:nvGrpSpPr>
      <p:grpSpPr>
        <a:xfrm>
          <a:off x="0" y="0"/>
          <a:ext cx="0" cy="0"/>
          <a:chOff x="0" y="0"/>
          <a:chExt cx="0" cy="0"/>
        </a:xfrm>
      </p:grpSpPr>
      <p:sp>
        <p:nvSpPr>
          <p:cNvPr id="419" name="Google Shape;419;p86"/>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t>       </a:t>
            </a:r>
            <a:endParaRPr sz="4800"/>
          </a:p>
          <a:p>
            <a:pPr marL="0" lvl="0" indent="0" algn="l" rtl="0">
              <a:spcBef>
                <a:spcPts val="0"/>
              </a:spcBef>
              <a:spcAft>
                <a:spcPts val="0"/>
              </a:spcAft>
              <a:buNone/>
            </a:pPr>
            <a:r>
              <a:rPr lang="en" sz="4800"/>
              <a:t>Even people who try hard to be nice have times when they’re not nice.</a:t>
            </a:r>
            <a:endParaRPr sz="4800"/>
          </a:p>
          <a:p>
            <a:pPr marL="0" lvl="0" indent="0" algn="l" rtl="0">
              <a:spcBef>
                <a:spcPts val="0"/>
              </a:spcBef>
              <a:spcAft>
                <a:spcPts val="0"/>
              </a:spcAft>
              <a:buNone/>
            </a:pPr>
            <a:endParaRPr sz="480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bg>
      <p:bgPr>
        <a:solidFill>
          <a:srgbClr val="B6D7A8"/>
        </a:solidFill>
        <a:effectLst/>
      </p:bgPr>
    </p:bg>
    <p:spTree>
      <p:nvGrpSpPr>
        <p:cNvPr id="1" name="Shape 423"/>
        <p:cNvGrpSpPr/>
        <p:nvPr/>
      </p:nvGrpSpPr>
      <p:grpSpPr>
        <a:xfrm>
          <a:off x="0" y="0"/>
          <a:ext cx="0" cy="0"/>
          <a:chOff x="0" y="0"/>
          <a:chExt cx="0" cy="0"/>
        </a:xfrm>
      </p:grpSpPr>
      <p:sp>
        <p:nvSpPr>
          <p:cNvPr id="424" name="Google Shape;424;p87"/>
          <p:cNvSpPr txBox="1">
            <a:spLocks noGrp="1"/>
          </p:cNvSpPr>
          <p:nvPr>
            <p:ph type="body" idx="4294967295"/>
          </p:nvPr>
        </p:nvSpPr>
        <p:spPr>
          <a:xfrm>
            <a:off x="311700" y="461875"/>
            <a:ext cx="8520600" cy="4431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 sz="4800">
                <a:solidFill>
                  <a:schemeClr val="dk1"/>
                </a:solidFill>
                <a:latin typeface="Helvetica Neue"/>
                <a:ea typeface="Helvetica Neue"/>
                <a:cs typeface="Helvetica Neue"/>
                <a:sym typeface="Helvetica Neue"/>
              </a:rPr>
              <a:t>Caring for your mind is a lifelong journey with ups and downs. When relied upon, niceness increases the ups and decreases the downs.</a:t>
            </a:r>
            <a:endParaRPr sz="4800">
              <a:solidFill>
                <a:schemeClr val="dk1"/>
              </a:solidFill>
              <a:latin typeface="Helvetica Neue"/>
              <a:ea typeface="Helvetica Neue"/>
              <a:cs typeface="Helvetica Neue"/>
              <a:sym typeface="Helvetica Neue"/>
            </a:endParaRPr>
          </a:p>
          <a:p>
            <a:pPr marL="0" lvl="0" indent="0" algn="l" rtl="0">
              <a:lnSpc>
                <a:spcPct val="115000"/>
              </a:lnSpc>
              <a:spcBef>
                <a:spcPts val="1600"/>
              </a:spcBef>
              <a:spcAft>
                <a:spcPts val="1600"/>
              </a:spcAft>
              <a:buSzPts val="1800"/>
              <a:buNone/>
            </a:pPr>
            <a:endParaRPr sz="4800">
              <a:solidFill>
                <a:schemeClr val="dk1"/>
              </a:solidFill>
              <a:latin typeface="Helvetica Neue"/>
              <a:ea typeface="Helvetica Neue"/>
              <a:cs typeface="Helvetica Neue"/>
              <a:sym typeface="Helvetica Neue"/>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bg>
      <p:bgPr>
        <a:solidFill>
          <a:srgbClr val="C9DAF8"/>
        </a:solidFill>
        <a:effectLst/>
      </p:bgPr>
    </p:bg>
    <p:spTree>
      <p:nvGrpSpPr>
        <p:cNvPr id="1" name="Shape 428"/>
        <p:cNvGrpSpPr/>
        <p:nvPr/>
      </p:nvGrpSpPr>
      <p:grpSpPr>
        <a:xfrm>
          <a:off x="0" y="0"/>
          <a:ext cx="0" cy="0"/>
          <a:chOff x="0" y="0"/>
          <a:chExt cx="0" cy="0"/>
        </a:xfrm>
      </p:grpSpPr>
      <p:sp>
        <p:nvSpPr>
          <p:cNvPr id="429" name="Google Shape;429;p88"/>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t>Being nice is the best way to be happy.</a:t>
            </a:r>
            <a:endParaRPr sz="480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bg>
      <p:bgPr>
        <a:solidFill>
          <a:srgbClr val="B6D7A8"/>
        </a:solidFill>
        <a:effectLst/>
      </p:bgPr>
    </p:bg>
    <p:spTree>
      <p:nvGrpSpPr>
        <p:cNvPr id="1" name="Shape 433"/>
        <p:cNvGrpSpPr/>
        <p:nvPr/>
      </p:nvGrpSpPr>
      <p:grpSpPr>
        <a:xfrm>
          <a:off x="0" y="0"/>
          <a:ext cx="0" cy="0"/>
          <a:chOff x="0" y="0"/>
          <a:chExt cx="0" cy="0"/>
        </a:xfrm>
      </p:grpSpPr>
      <p:sp>
        <p:nvSpPr>
          <p:cNvPr id="434" name="Google Shape;434;p89"/>
          <p:cNvSpPr txBox="1">
            <a:spLocks noGrp="1"/>
          </p:cNvSpPr>
          <p:nvPr>
            <p:ph type="body" idx="4294967295"/>
          </p:nvPr>
        </p:nvSpPr>
        <p:spPr>
          <a:xfrm>
            <a:off x="261600" y="390100"/>
            <a:ext cx="8620800" cy="42912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SzPts val="1800"/>
              <a:buNone/>
            </a:pPr>
            <a:r>
              <a:rPr lang="en" sz="4000">
                <a:solidFill>
                  <a:schemeClr val="dk1"/>
                </a:solidFill>
                <a:latin typeface="Helvetica Neue"/>
                <a:ea typeface="Helvetica Neue"/>
                <a:cs typeface="Helvetica Neue"/>
                <a:sym typeface="Helvetica Neue"/>
              </a:rPr>
              <a:t>Pretending it's OK not to be nice is  a self-defeating trade-off. Though providing make-do ableness and closeness during difficulty, such pretending makes losing these needs more likely.</a:t>
            </a:r>
            <a:endParaRPr sz="4000">
              <a:solidFill>
                <a:schemeClr val="dk1"/>
              </a:solidFill>
              <a:latin typeface="Helvetica Neue"/>
              <a:ea typeface="Helvetica Neue"/>
              <a:cs typeface="Helvetica Neue"/>
              <a:sym typeface="Helvetica Neue"/>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bg>
      <p:bgPr>
        <a:solidFill>
          <a:srgbClr val="C9DAF8"/>
        </a:solidFill>
        <a:effectLst/>
      </p:bgPr>
    </p:bg>
    <p:spTree>
      <p:nvGrpSpPr>
        <p:cNvPr id="1" name="Shape 438"/>
        <p:cNvGrpSpPr/>
        <p:nvPr/>
      </p:nvGrpSpPr>
      <p:grpSpPr>
        <a:xfrm>
          <a:off x="0" y="0"/>
          <a:ext cx="0" cy="0"/>
          <a:chOff x="0" y="0"/>
          <a:chExt cx="0" cy="0"/>
        </a:xfrm>
      </p:grpSpPr>
      <p:sp>
        <p:nvSpPr>
          <p:cNvPr id="439" name="Google Shape;439;p90"/>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500"/>
              <a:t>Not being nice causes people</a:t>
            </a:r>
            <a:endParaRPr sz="4500"/>
          </a:p>
          <a:p>
            <a:pPr marL="0" lvl="0" indent="0" algn="l" rtl="0">
              <a:spcBef>
                <a:spcPts val="0"/>
              </a:spcBef>
              <a:spcAft>
                <a:spcPts val="0"/>
              </a:spcAft>
              <a:buNone/>
            </a:pPr>
            <a:r>
              <a:rPr lang="en" sz="4500"/>
              <a:t>to like themselves less.</a:t>
            </a:r>
            <a:endParaRPr sz="450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bg>
      <p:bgPr>
        <a:solidFill>
          <a:srgbClr val="B6D7A8"/>
        </a:solidFill>
        <a:effectLst/>
      </p:bgPr>
    </p:bg>
    <p:spTree>
      <p:nvGrpSpPr>
        <p:cNvPr id="1" name="Shape 443"/>
        <p:cNvGrpSpPr/>
        <p:nvPr/>
      </p:nvGrpSpPr>
      <p:grpSpPr>
        <a:xfrm>
          <a:off x="0" y="0"/>
          <a:ext cx="0" cy="0"/>
          <a:chOff x="0" y="0"/>
          <a:chExt cx="0" cy="0"/>
        </a:xfrm>
      </p:grpSpPr>
      <p:sp>
        <p:nvSpPr>
          <p:cNvPr id="444" name="Google Shape;444;p91"/>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500"/>
              <a:t>Haphazardly learning mental health self-care results in much unnecessary floundering and misery.</a:t>
            </a:r>
            <a:r>
              <a:rPr lang="en"/>
              <a:t>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C9DAF8"/>
        </a:solidFill>
        <a:effectLst/>
      </p:bgPr>
    </p:bg>
    <p:spTree>
      <p:nvGrpSpPr>
        <p:cNvPr id="1" name="Shape 88"/>
        <p:cNvGrpSpPr/>
        <p:nvPr/>
      </p:nvGrpSpPr>
      <p:grpSpPr>
        <a:xfrm>
          <a:off x="0" y="0"/>
          <a:ext cx="0" cy="0"/>
          <a:chOff x="0" y="0"/>
          <a:chExt cx="0" cy="0"/>
        </a:xfrm>
      </p:grpSpPr>
      <p:sp>
        <p:nvSpPr>
          <p:cNvPr id="89" name="Google Shape;89;p20"/>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t>Your mind needs care.</a:t>
            </a:r>
            <a:endParaRPr sz="480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bg>
      <p:bgPr>
        <a:solidFill>
          <a:srgbClr val="C9DAF8"/>
        </a:solidFill>
        <a:effectLst/>
      </p:bgPr>
    </p:bg>
    <p:spTree>
      <p:nvGrpSpPr>
        <p:cNvPr id="1" name="Shape 448"/>
        <p:cNvGrpSpPr/>
        <p:nvPr/>
      </p:nvGrpSpPr>
      <p:grpSpPr>
        <a:xfrm>
          <a:off x="0" y="0"/>
          <a:ext cx="0" cy="0"/>
          <a:chOff x="0" y="0"/>
          <a:chExt cx="0" cy="0"/>
        </a:xfrm>
      </p:grpSpPr>
      <p:sp>
        <p:nvSpPr>
          <p:cNvPr id="449" name="Google Shape;449;p92"/>
          <p:cNvSpPr txBox="1">
            <a:spLocks noGrp="1"/>
          </p:cNvSpPr>
          <p:nvPr>
            <p:ph type="title"/>
          </p:nvPr>
        </p:nvSpPr>
        <p:spPr>
          <a:xfrm>
            <a:off x="520700" y="419725"/>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t>Make taking care of your mind a very big deal. </a:t>
            </a:r>
            <a:r>
              <a:rPr lang="en"/>
              <a:t> </a:t>
            </a:r>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bg>
      <p:bgPr>
        <a:solidFill>
          <a:srgbClr val="B6D7A8"/>
        </a:solidFill>
        <a:effectLst/>
      </p:bgPr>
    </p:bg>
    <p:spTree>
      <p:nvGrpSpPr>
        <p:cNvPr id="1" name="Shape 453"/>
        <p:cNvGrpSpPr/>
        <p:nvPr/>
      </p:nvGrpSpPr>
      <p:grpSpPr>
        <a:xfrm>
          <a:off x="0" y="0"/>
          <a:ext cx="0" cy="0"/>
          <a:chOff x="0" y="0"/>
          <a:chExt cx="0" cy="0"/>
        </a:xfrm>
      </p:grpSpPr>
      <p:sp>
        <p:nvSpPr>
          <p:cNvPr id="454" name="Google Shape;454;p93"/>
          <p:cNvSpPr txBox="1">
            <a:spLocks noGrp="1"/>
          </p:cNvSpPr>
          <p:nvPr>
            <p:ph type="title"/>
          </p:nvPr>
        </p:nvSpPr>
        <p:spPr>
          <a:xfrm>
            <a:off x="625550" y="495450"/>
            <a:ext cx="7593900" cy="39402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sz="4800"/>
          </a:p>
          <a:p>
            <a:pPr marL="0" lvl="0" indent="0" algn="l" rtl="0">
              <a:spcBef>
                <a:spcPts val="0"/>
              </a:spcBef>
              <a:spcAft>
                <a:spcPts val="0"/>
              </a:spcAft>
              <a:buNone/>
            </a:pPr>
            <a:r>
              <a:rPr lang="en" sz="4800"/>
              <a:t>Because we don't stop judging how nice or not nice we are, putting another down usually </a:t>
            </a:r>
            <a:endParaRPr sz="4800"/>
          </a:p>
          <a:p>
            <a:pPr marL="0" lvl="0" indent="0" algn="l" rtl="0">
              <a:spcBef>
                <a:spcPts val="0"/>
              </a:spcBef>
              <a:spcAft>
                <a:spcPts val="0"/>
              </a:spcAft>
              <a:buClr>
                <a:schemeClr val="dk1"/>
              </a:buClr>
              <a:buSzPts val="1100"/>
              <a:buFont typeface="Arial"/>
              <a:buNone/>
            </a:pPr>
            <a:r>
              <a:rPr lang="en" sz="4800"/>
              <a:t>puts us down.</a:t>
            </a:r>
            <a:endParaRPr sz="4800"/>
          </a:p>
          <a:p>
            <a:pPr marL="0" lvl="0" indent="0" algn="l" rtl="0">
              <a:spcBef>
                <a:spcPts val="0"/>
              </a:spcBef>
              <a:spcAft>
                <a:spcPts val="0"/>
              </a:spcAft>
              <a:buNone/>
            </a:pPr>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bg>
      <p:bgPr>
        <a:solidFill>
          <a:srgbClr val="C9DAF8"/>
        </a:solidFill>
        <a:effectLst/>
      </p:bgPr>
    </p:bg>
    <p:spTree>
      <p:nvGrpSpPr>
        <p:cNvPr id="1" name="Shape 458"/>
        <p:cNvGrpSpPr/>
        <p:nvPr/>
      </p:nvGrpSpPr>
      <p:grpSpPr>
        <a:xfrm>
          <a:off x="0" y="0"/>
          <a:ext cx="0" cy="0"/>
          <a:chOff x="0" y="0"/>
          <a:chExt cx="0" cy="0"/>
        </a:xfrm>
      </p:grpSpPr>
      <p:sp>
        <p:nvSpPr>
          <p:cNvPr id="459" name="Google Shape;459;p94"/>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t>When we make fun of others, we know we’re not nice.</a:t>
            </a:r>
            <a:endParaRPr sz="480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bg>
      <p:bgPr>
        <a:solidFill>
          <a:srgbClr val="B6D7A8"/>
        </a:solidFill>
        <a:effectLst/>
      </p:bgPr>
    </p:bg>
    <p:spTree>
      <p:nvGrpSpPr>
        <p:cNvPr id="1" name="Shape 463"/>
        <p:cNvGrpSpPr/>
        <p:nvPr/>
      </p:nvGrpSpPr>
      <p:grpSpPr>
        <a:xfrm>
          <a:off x="0" y="0"/>
          <a:ext cx="0" cy="0"/>
          <a:chOff x="0" y="0"/>
          <a:chExt cx="0" cy="0"/>
        </a:xfrm>
      </p:grpSpPr>
      <p:sp>
        <p:nvSpPr>
          <p:cNvPr id="464" name="Google Shape;464;p95"/>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Clr>
                <a:schemeClr val="dk1"/>
              </a:buClr>
              <a:buSzPts val="1100"/>
              <a:buFont typeface="Arial"/>
              <a:buNone/>
            </a:pPr>
            <a:r>
              <a:rPr lang="en" sz="4700"/>
              <a:t>Having the courage to be nice when fitting in calls for not being nice is a terrific way to boost our self-worth.</a:t>
            </a:r>
            <a:r>
              <a:rPr lang="en" sz="4600"/>
              <a:t> </a:t>
            </a:r>
            <a:endParaRPr sz="480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bg>
      <p:bgPr>
        <a:solidFill>
          <a:srgbClr val="C9DAF8"/>
        </a:solidFill>
        <a:effectLst/>
      </p:bgPr>
    </p:bg>
    <p:spTree>
      <p:nvGrpSpPr>
        <p:cNvPr id="1" name="Shape 468"/>
        <p:cNvGrpSpPr/>
        <p:nvPr/>
      </p:nvGrpSpPr>
      <p:grpSpPr>
        <a:xfrm>
          <a:off x="0" y="0"/>
          <a:ext cx="0" cy="0"/>
          <a:chOff x="0" y="0"/>
          <a:chExt cx="0" cy="0"/>
        </a:xfrm>
      </p:grpSpPr>
      <p:sp>
        <p:nvSpPr>
          <p:cNvPr id="469" name="Google Shape;469;p96"/>
          <p:cNvSpPr txBox="1">
            <a:spLocks noGrp="1"/>
          </p:cNvSpPr>
          <p:nvPr>
            <p:ph type="title"/>
          </p:nvPr>
        </p:nvSpPr>
        <p:spPr>
          <a:xfrm>
            <a:off x="490250" y="765750"/>
            <a:ext cx="8212200" cy="33519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sz="4800"/>
          </a:p>
          <a:p>
            <a:pPr marL="0" lvl="0" indent="0" algn="l" rtl="0">
              <a:spcBef>
                <a:spcPts val="0"/>
              </a:spcBef>
              <a:spcAft>
                <a:spcPts val="0"/>
              </a:spcAft>
              <a:buNone/>
            </a:pPr>
            <a:endParaRPr sz="4800"/>
          </a:p>
          <a:p>
            <a:pPr marL="0" lvl="0" indent="0" algn="l" rtl="0">
              <a:spcBef>
                <a:spcPts val="0"/>
              </a:spcBef>
              <a:spcAft>
                <a:spcPts val="0"/>
              </a:spcAft>
              <a:buNone/>
            </a:pPr>
            <a:endParaRPr sz="4500"/>
          </a:p>
          <a:p>
            <a:pPr marL="0" lvl="0" indent="0" algn="l" rtl="0">
              <a:spcBef>
                <a:spcPts val="0"/>
              </a:spcBef>
              <a:spcAft>
                <a:spcPts val="0"/>
              </a:spcAft>
              <a:buClr>
                <a:schemeClr val="dk1"/>
              </a:buClr>
              <a:buSzPts val="1100"/>
              <a:buFont typeface="Arial"/>
              <a:buNone/>
            </a:pPr>
            <a:r>
              <a:rPr lang="en" sz="4500"/>
              <a:t>Being nice when others are name-calling is a brave, super way to feel good about ourselves.  </a:t>
            </a:r>
            <a:endParaRPr sz="4500"/>
          </a:p>
          <a:p>
            <a:pPr marL="0" lvl="0" indent="0" algn="l" rtl="0">
              <a:spcBef>
                <a:spcPts val="0"/>
              </a:spcBef>
              <a:spcAft>
                <a:spcPts val="0"/>
              </a:spcAft>
              <a:buNone/>
            </a:pPr>
            <a:endParaRPr sz="4700"/>
          </a:p>
          <a:p>
            <a:pPr marL="0" lvl="0" indent="0" algn="l" rtl="0">
              <a:spcBef>
                <a:spcPts val="0"/>
              </a:spcBef>
              <a:spcAft>
                <a:spcPts val="0"/>
              </a:spcAft>
              <a:buNone/>
            </a:pPr>
            <a:endParaRPr sz="4800"/>
          </a:p>
          <a:p>
            <a:pPr marL="0" lvl="0" indent="0" algn="l" rtl="0">
              <a:spcBef>
                <a:spcPts val="0"/>
              </a:spcBef>
              <a:spcAft>
                <a:spcPts val="0"/>
              </a:spcAft>
              <a:buNone/>
            </a:pPr>
            <a:r>
              <a:rPr lang="en" sz="3900"/>
              <a:t> </a:t>
            </a:r>
            <a:endParaRPr sz="390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bg>
      <p:bgPr>
        <a:solidFill>
          <a:srgbClr val="B6D7A8"/>
        </a:solidFill>
        <a:effectLst/>
      </p:bgPr>
    </p:bg>
    <p:spTree>
      <p:nvGrpSpPr>
        <p:cNvPr id="1" name="Shape 473"/>
        <p:cNvGrpSpPr/>
        <p:nvPr/>
      </p:nvGrpSpPr>
      <p:grpSpPr>
        <a:xfrm>
          <a:off x="0" y="0"/>
          <a:ext cx="0" cy="0"/>
          <a:chOff x="0" y="0"/>
          <a:chExt cx="0" cy="0"/>
        </a:xfrm>
      </p:grpSpPr>
      <p:sp>
        <p:nvSpPr>
          <p:cNvPr id="474" name="Google Shape;474;p97"/>
          <p:cNvSpPr txBox="1">
            <a:spLocks noGrp="1"/>
          </p:cNvSpPr>
          <p:nvPr>
            <p:ph type="body" idx="4294967295"/>
          </p:nvPr>
        </p:nvSpPr>
        <p:spPr>
          <a:xfrm>
            <a:off x="311700" y="815400"/>
            <a:ext cx="8520600" cy="3512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SzPts val="1800"/>
              <a:buNone/>
            </a:pPr>
            <a:r>
              <a:rPr lang="en" sz="4800">
                <a:solidFill>
                  <a:schemeClr val="dk1"/>
                </a:solidFill>
                <a:latin typeface="Helvetica Neue"/>
                <a:ea typeface="Helvetica Neue"/>
                <a:cs typeface="Helvetica Neue"/>
                <a:sym typeface="Helvetica Neue"/>
              </a:rPr>
              <a:t>Again, we can't accomplish the routine healing that keeps us healthy without relying on kindness and fairness.  </a:t>
            </a:r>
            <a:r>
              <a:rPr lang="en" sz="4400">
                <a:solidFill>
                  <a:schemeClr val="dk1"/>
                </a:solidFill>
                <a:latin typeface="Helvetica Neue"/>
                <a:ea typeface="Helvetica Neue"/>
                <a:cs typeface="Helvetica Neue"/>
                <a:sym typeface="Helvetica Neue"/>
              </a:rPr>
              <a:t> </a:t>
            </a:r>
            <a:r>
              <a:rPr lang="en" sz="4800">
                <a:solidFill>
                  <a:schemeClr val="dk1"/>
                </a:solidFill>
                <a:latin typeface="Helvetica Neue"/>
                <a:ea typeface="Helvetica Neue"/>
                <a:cs typeface="Helvetica Neue"/>
                <a:sym typeface="Helvetica Neue"/>
              </a:rPr>
              <a:t>   </a:t>
            </a:r>
            <a:endParaRPr sz="4800">
              <a:solidFill>
                <a:schemeClr val="dk1"/>
              </a:solidFill>
              <a:latin typeface="Helvetica Neue"/>
              <a:ea typeface="Helvetica Neue"/>
              <a:cs typeface="Helvetica Neue"/>
              <a:sym typeface="Helvetica Neue"/>
            </a:endParaRP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bg>
      <p:bgPr>
        <a:solidFill>
          <a:srgbClr val="C9DAF8"/>
        </a:solidFill>
        <a:effectLst/>
      </p:bgPr>
    </p:bg>
    <p:spTree>
      <p:nvGrpSpPr>
        <p:cNvPr id="1" name="Shape 478"/>
        <p:cNvGrpSpPr/>
        <p:nvPr/>
      </p:nvGrpSpPr>
      <p:grpSpPr>
        <a:xfrm>
          <a:off x="0" y="0"/>
          <a:ext cx="0" cy="0"/>
          <a:chOff x="0" y="0"/>
          <a:chExt cx="0" cy="0"/>
        </a:xfrm>
      </p:grpSpPr>
      <p:sp>
        <p:nvSpPr>
          <p:cNvPr id="479" name="Google Shape;479;p98"/>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t>Remember, wise people get over feeling hurt, sad and angry by being kind and fair.</a:t>
            </a:r>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bg>
      <p:bgPr>
        <a:solidFill>
          <a:srgbClr val="B6D7A8"/>
        </a:solidFill>
        <a:effectLst/>
      </p:bgPr>
    </p:bg>
    <p:spTree>
      <p:nvGrpSpPr>
        <p:cNvPr id="1" name="Shape 483"/>
        <p:cNvGrpSpPr/>
        <p:nvPr/>
      </p:nvGrpSpPr>
      <p:grpSpPr>
        <a:xfrm>
          <a:off x="0" y="0"/>
          <a:ext cx="0" cy="0"/>
          <a:chOff x="0" y="0"/>
          <a:chExt cx="0" cy="0"/>
        </a:xfrm>
      </p:grpSpPr>
      <p:sp>
        <p:nvSpPr>
          <p:cNvPr id="484" name="Google Shape;484;p99"/>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sz="4600"/>
          </a:p>
          <a:p>
            <a:pPr marL="0" lvl="0" indent="0" algn="l" rtl="0">
              <a:spcBef>
                <a:spcPts val="0"/>
              </a:spcBef>
              <a:spcAft>
                <a:spcPts val="0"/>
              </a:spcAft>
              <a:buNone/>
            </a:pPr>
            <a:r>
              <a:rPr lang="en" sz="4600"/>
              <a:t>Here's some terrific news: Learning mental self-care </a:t>
            </a:r>
            <a:endParaRPr sz="4600"/>
          </a:p>
          <a:p>
            <a:pPr marL="0" lvl="0" indent="0" algn="l" rtl="0">
              <a:spcBef>
                <a:spcPts val="0"/>
              </a:spcBef>
              <a:spcAft>
                <a:spcPts val="0"/>
              </a:spcAft>
              <a:buNone/>
            </a:pPr>
            <a:r>
              <a:rPr lang="en" sz="4600"/>
              <a:t>doesn't have to be hit or miss. </a:t>
            </a:r>
            <a:endParaRPr sz="4600"/>
          </a:p>
          <a:p>
            <a:pPr marL="0" lvl="0" indent="0" algn="l" rtl="0">
              <a:spcBef>
                <a:spcPts val="0"/>
              </a:spcBef>
              <a:spcAft>
                <a:spcPts val="0"/>
              </a:spcAft>
              <a:buNone/>
            </a:pPr>
            <a:endParaRPr sz="390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bg>
      <p:bgPr>
        <a:solidFill>
          <a:srgbClr val="C9DAF8"/>
        </a:solidFill>
        <a:effectLst/>
      </p:bgPr>
    </p:bg>
    <p:spTree>
      <p:nvGrpSpPr>
        <p:cNvPr id="1" name="Shape 488"/>
        <p:cNvGrpSpPr/>
        <p:nvPr/>
      </p:nvGrpSpPr>
      <p:grpSpPr>
        <a:xfrm>
          <a:off x="0" y="0"/>
          <a:ext cx="0" cy="0"/>
          <a:chOff x="0" y="0"/>
          <a:chExt cx="0" cy="0"/>
        </a:xfrm>
      </p:grpSpPr>
      <p:sp>
        <p:nvSpPr>
          <p:cNvPr id="489" name="Google Shape;489;p100"/>
          <p:cNvSpPr txBox="1">
            <a:spLocks noGrp="1"/>
          </p:cNvSpPr>
          <p:nvPr>
            <p:ph type="title"/>
          </p:nvPr>
        </p:nvSpPr>
        <p:spPr>
          <a:xfrm>
            <a:off x="465900" y="440025"/>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t>You can prevent much unhappiness. </a:t>
            </a:r>
            <a:endParaRPr sz="480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bg>
      <p:bgPr>
        <a:solidFill>
          <a:srgbClr val="B6D7A8"/>
        </a:solidFill>
        <a:effectLst/>
      </p:bgPr>
    </p:bg>
    <p:spTree>
      <p:nvGrpSpPr>
        <p:cNvPr id="1" name="Shape 493"/>
        <p:cNvGrpSpPr/>
        <p:nvPr/>
      </p:nvGrpSpPr>
      <p:grpSpPr>
        <a:xfrm>
          <a:off x="0" y="0"/>
          <a:ext cx="0" cy="0"/>
          <a:chOff x="0" y="0"/>
          <a:chExt cx="0" cy="0"/>
        </a:xfrm>
      </p:grpSpPr>
      <p:sp>
        <p:nvSpPr>
          <p:cNvPr id="494" name="Google Shape;494;p101"/>
          <p:cNvSpPr txBox="1">
            <a:spLocks noGrp="1"/>
          </p:cNvSpPr>
          <p:nvPr>
            <p:ph type="title"/>
          </p:nvPr>
        </p:nvSpPr>
        <p:spPr>
          <a:xfrm>
            <a:off x="490250" y="450150"/>
            <a:ext cx="8212200" cy="41733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a:p>
          <a:p>
            <a:pPr marL="0" lvl="0" indent="0" algn="l" rtl="0">
              <a:spcBef>
                <a:spcPts val="0"/>
              </a:spcBef>
              <a:spcAft>
                <a:spcPts val="0"/>
              </a:spcAft>
              <a:buClr>
                <a:schemeClr val="dk1"/>
              </a:buClr>
              <a:buSzPts val="1100"/>
              <a:buFont typeface="Arial"/>
              <a:buNone/>
            </a:pPr>
            <a:r>
              <a:rPr lang="en" sz="4800"/>
              <a:t>Make appreciating the kindness and fairness </a:t>
            </a:r>
            <a:endParaRPr sz="4800"/>
          </a:p>
          <a:p>
            <a:pPr marL="0" lvl="0" indent="0" algn="l" rtl="0">
              <a:spcBef>
                <a:spcPts val="0"/>
              </a:spcBef>
              <a:spcAft>
                <a:spcPts val="0"/>
              </a:spcAft>
              <a:buClr>
                <a:schemeClr val="dk1"/>
              </a:buClr>
              <a:buSzPts val="1100"/>
              <a:buFont typeface="Arial"/>
              <a:buNone/>
            </a:pPr>
            <a:r>
              <a:rPr lang="en" sz="4800"/>
              <a:t>within you a habit.</a:t>
            </a:r>
            <a:endParaRPr sz="4800"/>
          </a:p>
          <a:p>
            <a:pPr marL="0" lvl="0" indent="0" algn="l" rtl="0">
              <a:spcBef>
                <a:spcPts val="0"/>
              </a:spcBef>
              <a:spcAft>
                <a:spcPts val="0"/>
              </a:spcAft>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B6D7A8"/>
        </a:solidFill>
        <a:effectLst/>
      </p:bgPr>
    </p:bg>
    <p:spTree>
      <p:nvGrpSpPr>
        <p:cNvPr id="1" name="Shape 93"/>
        <p:cNvGrpSpPr/>
        <p:nvPr/>
      </p:nvGrpSpPr>
      <p:grpSpPr>
        <a:xfrm>
          <a:off x="0" y="0"/>
          <a:ext cx="0" cy="0"/>
          <a:chOff x="0" y="0"/>
          <a:chExt cx="0" cy="0"/>
        </a:xfrm>
      </p:grpSpPr>
      <p:sp>
        <p:nvSpPr>
          <p:cNvPr id="94" name="Google Shape;94;p21"/>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t>We feel able when we accomplish, or succeed. Other terms used to describe ableness are autonomy, individuality and uniqueness.</a:t>
            </a:r>
            <a:endParaRPr sz="480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bg>
      <p:bgPr>
        <a:solidFill>
          <a:srgbClr val="CFE2F3"/>
        </a:solidFill>
        <a:effectLst/>
      </p:bgPr>
    </p:bg>
    <p:spTree>
      <p:nvGrpSpPr>
        <p:cNvPr id="1" name="Shape 498"/>
        <p:cNvGrpSpPr/>
        <p:nvPr/>
      </p:nvGrpSpPr>
      <p:grpSpPr>
        <a:xfrm>
          <a:off x="0" y="0"/>
          <a:ext cx="0" cy="0"/>
          <a:chOff x="0" y="0"/>
          <a:chExt cx="0" cy="0"/>
        </a:xfrm>
      </p:grpSpPr>
      <p:sp>
        <p:nvSpPr>
          <p:cNvPr id="499" name="Google Shape;499;p102"/>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600"/>
              <a:t>There's much niceness in you.</a:t>
            </a:r>
            <a:endParaRPr sz="460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bg>
      <p:bgPr>
        <a:solidFill>
          <a:srgbClr val="EAD1DC"/>
        </a:solidFill>
        <a:effectLst/>
      </p:bgPr>
    </p:bg>
    <p:spTree>
      <p:nvGrpSpPr>
        <p:cNvPr id="1" name="Shape 503"/>
        <p:cNvGrpSpPr/>
        <p:nvPr/>
      </p:nvGrpSpPr>
      <p:grpSpPr>
        <a:xfrm>
          <a:off x="0" y="0"/>
          <a:ext cx="0" cy="0"/>
          <a:chOff x="0" y="0"/>
          <a:chExt cx="0" cy="0"/>
        </a:xfrm>
      </p:grpSpPr>
      <p:sp>
        <p:nvSpPr>
          <p:cNvPr id="504" name="Google Shape;504;p103"/>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600"/>
              <a:t>The lessons comprising the </a:t>
            </a:r>
            <a:r>
              <a:rPr lang="en" sz="4600" i="1"/>
              <a:t>approach </a:t>
            </a:r>
            <a:r>
              <a:rPr lang="en" sz="4600"/>
              <a:t>offered have ended. A few concluding slides remain.</a:t>
            </a:r>
            <a:endParaRPr sz="460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bg>
      <p:bgPr>
        <a:solidFill>
          <a:srgbClr val="EAD1DC"/>
        </a:solidFill>
        <a:effectLst/>
      </p:bgPr>
    </p:bg>
    <p:spTree>
      <p:nvGrpSpPr>
        <p:cNvPr id="1" name="Shape 508"/>
        <p:cNvGrpSpPr/>
        <p:nvPr/>
      </p:nvGrpSpPr>
      <p:grpSpPr>
        <a:xfrm>
          <a:off x="0" y="0"/>
          <a:ext cx="0" cy="0"/>
          <a:chOff x="0" y="0"/>
          <a:chExt cx="0" cy="0"/>
        </a:xfrm>
      </p:grpSpPr>
      <p:sp>
        <p:nvSpPr>
          <p:cNvPr id="509" name="Google Shape;509;p104"/>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a:t>The </a:t>
            </a:r>
            <a:r>
              <a:rPr lang="en" i="1"/>
              <a:t>Niceology Teaching Guide</a:t>
            </a:r>
            <a:r>
              <a:rPr lang="en"/>
              <a:t>, located in the TEACHING menu at Outpost Oops, contains a variety of learning activities. Lessons suited for subject-area teachers are given in Strategy Seven Lessons of the Guide.   </a:t>
            </a:r>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bg>
      <p:bgPr>
        <a:solidFill>
          <a:srgbClr val="EAD1DC"/>
        </a:solidFill>
        <a:effectLst/>
      </p:bgPr>
    </p:bg>
    <p:spTree>
      <p:nvGrpSpPr>
        <p:cNvPr id="1" name="Shape 513"/>
        <p:cNvGrpSpPr/>
        <p:nvPr/>
      </p:nvGrpSpPr>
      <p:grpSpPr>
        <a:xfrm>
          <a:off x="0" y="0"/>
          <a:ext cx="0" cy="0"/>
          <a:chOff x="0" y="0"/>
          <a:chExt cx="0" cy="0"/>
        </a:xfrm>
      </p:grpSpPr>
      <p:sp>
        <p:nvSpPr>
          <p:cNvPr id="514" name="Google Shape;514;p105"/>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endParaRPr sz="4100"/>
          </a:p>
          <a:p>
            <a:pPr marL="0" lvl="0" indent="0" algn="l" rtl="0">
              <a:spcBef>
                <a:spcPts val="0"/>
              </a:spcBef>
              <a:spcAft>
                <a:spcPts val="0"/>
              </a:spcAft>
              <a:buNone/>
            </a:pPr>
            <a:r>
              <a:rPr lang="en" sz="4600"/>
              <a:t>If you'd like to review specific ways to offer helpful feedback, check out the </a:t>
            </a:r>
            <a:r>
              <a:rPr lang="en" sz="4600" i="1"/>
              <a:t>statements </a:t>
            </a:r>
            <a:r>
              <a:rPr lang="en" sz="4600"/>
              <a:t>given in Strategy Two Lessons of the </a:t>
            </a:r>
            <a:r>
              <a:rPr lang="en" sz="4600" i="1"/>
              <a:t>Niceology Instruction Guide</a:t>
            </a:r>
            <a:r>
              <a:rPr lang="en" sz="4600"/>
              <a:t>.</a:t>
            </a:r>
            <a:r>
              <a:rPr lang="en" sz="4100"/>
              <a:t>  </a:t>
            </a:r>
            <a:endParaRPr sz="4100"/>
          </a:p>
          <a:p>
            <a:pPr marL="0" lvl="0" indent="0" algn="l" rtl="0">
              <a:spcBef>
                <a:spcPts val="0"/>
              </a:spcBef>
              <a:spcAft>
                <a:spcPts val="0"/>
              </a:spcAft>
              <a:buNone/>
            </a:pPr>
            <a:r>
              <a:rPr lang="en"/>
              <a:t> </a:t>
            </a:r>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bg>
      <p:bgPr>
        <a:solidFill>
          <a:srgbClr val="EAD1DC"/>
        </a:solidFill>
        <a:effectLst/>
      </p:bgPr>
    </p:bg>
    <p:spTree>
      <p:nvGrpSpPr>
        <p:cNvPr id="1" name="Shape 518"/>
        <p:cNvGrpSpPr/>
        <p:nvPr/>
      </p:nvGrpSpPr>
      <p:grpSpPr>
        <a:xfrm>
          <a:off x="0" y="0"/>
          <a:ext cx="0" cy="0"/>
          <a:chOff x="0" y="0"/>
          <a:chExt cx="0" cy="0"/>
        </a:xfrm>
      </p:grpSpPr>
      <p:sp>
        <p:nvSpPr>
          <p:cNvPr id="519" name="Google Shape;519;p106"/>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200"/>
              <a:t>Keep in mind that providing adequate mental health self-care education entails making sure children and adolescents regularly receive structured, relatable preventative training.</a:t>
            </a:r>
            <a:r>
              <a:rPr lang="en" sz="4600"/>
              <a:t> </a:t>
            </a:r>
            <a:r>
              <a:rPr lang="en" sz="4800"/>
              <a:t>        </a:t>
            </a:r>
            <a:r>
              <a:rPr lang="en"/>
              <a:t>  </a:t>
            </a:r>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bg>
      <p:bgPr>
        <a:solidFill>
          <a:srgbClr val="EAD1DC"/>
        </a:solidFill>
        <a:effectLst/>
      </p:bgPr>
    </p:bg>
    <p:spTree>
      <p:nvGrpSpPr>
        <p:cNvPr id="1" name="Shape 523"/>
        <p:cNvGrpSpPr/>
        <p:nvPr/>
      </p:nvGrpSpPr>
      <p:grpSpPr>
        <a:xfrm>
          <a:off x="0" y="0"/>
          <a:ext cx="0" cy="0"/>
          <a:chOff x="0" y="0"/>
          <a:chExt cx="0" cy="0"/>
        </a:xfrm>
      </p:grpSpPr>
      <p:sp>
        <p:nvSpPr>
          <p:cNvPr id="524" name="Google Shape;524;p107"/>
          <p:cNvSpPr txBox="1">
            <a:spLocks noGrp="1"/>
          </p:cNvSpPr>
          <p:nvPr>
            <p:ph type="title"/>
          </p:nvPr>
        </p:nvSpPr>
        <p:spPr>
          <a:xfrm>
            <a:off x="490250" y="5263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t>Those willing to explore </a:t>
            </a:r>
            <a:endParaRPr sz="4800"/>
          </a:p>
          <a:p>
            <a:pPr marL="0" lvl="0" indent="0" algn="l" rtl="0">
              <a:spcBef>
                <a:spcPts val="0"/>
              </a:spcBef>
              <a:spcAft>
                <a:spcPts val="0"/>
              </a:spcAft>
              <a:buNone/>
            </a:pPr>
            <a:r>
              <a:rPr lang="en" sz="4800"/>
              <a:t>and guide mental health self-care are badly-needed trailblazers.</a:t>
            </a:r>
            <a:endParaRPr sz="480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bg>
      <p:bgPr>
        <a:solidFill>
          <a:srgbClr val="EAD1DC"/>
        </a:solidFill>
        <a:effectLst/>
      </p:bgPr>
    </p:bg>
    <p:spTree>
      <p:nvGrpSpPr>
        <p:cNvPr id="1" name="Shape 528"/>
        <p:cNvGrpSpPr/>
        <p:nvPr/>
      </p:nvGrpSpPr>
      <p:grpSpPr>
        <a:xfrm>
          <a:off x="0" y="0"/>
          <a:ext cx="0" cy="0"/>
          <a:chOff x="0" y="0"/>
          <a:chExt cx="0" cy="0"/>
        </a:xfrm>
      </p:grpSpPr>
      <p:sp>
        <p:nvSpPr>
          <p:cNvPr id="529" name="Google Shape;529;p108"/>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800"/>
              <a:t>To support such pioneers, Outpost Oops works at expanding its assortment of activities. So, stop by from time to time.</a:t>
            </a:r>
            <a:endParaRPr sz="480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bg>
      <p:bgPr>
        <a:solidFill>
          <a:srgbClr val="EAD1DC"/>
        </a:solidFill>
        <a:effectLst/>
      </p:bgPr>
    </p:bg>
    <p:spTree>
      <p:nvGrpSpPr>
        <p:cNvPr id="1" name="Shape 533"/>
        <p:cNvGrpSpPr/>
        <p:nvPr/>
      </p:nvGrpSpPr>
      <p:grpSpPr>
        <a:xfrm>
          <a:off x="0" y="0"/>
          <a:ext cx="0" cy="0"/>
          <a:chOff x="0" y="0"/>
          <a:chExt cx="0" cy="0"/>
        </a:xfrm>
      </p:grpSpPr>
      <p:sp>
        <p:nvSpPr>
          <p:cNvPr id="534" name="Google Shape;534;p109"/>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300"/>
              <a:t>Anytime we strive to empower others with helpful mental health self-care knowledge and skills, we bring about an opportunity </a:t>
            </a:r>
            <a:endParaRPr sz="4300"/>
          </a:p>
          <a:p>
            <a:pPr marL="0" lvl="0" indent="0" algn="l" rtl="0">
              <a:spcBef>
                <a:spcPts val="0"/>
              </a:spcBef>
              <a:spcAft>
                <a:spcPts val="0"/>
              </a:spcAft>
              <a:buNone/>
            </a:pPr>
            <a:r>
              <a:rPr lang="en" sz="4300"/>
              <a:t>to foster our own well-being.</a:t>
            </a:r>
            <a:r>
              <a:rPr lang="en" sz="4600"/>
              <a:t> </a:t>
            </a:r>
            <a:endParaRPr sz="460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bg>
      <p:bgPr>
        <a:solidFill>
          <a:srgbClr val="EAD1DC"/>
        </a:solidFill>
        <a:effectLst/>
      </p:bgPr>
    </p:bg>
    <p:spTree>
      <p:nvGrpSpPr>
        <p:cNvPr id="1" name="Shape 538"/>
        <p:cNvGrpSpPr/>
        <p:nvPr/>
      </p:nvGrpSpPr>
      <p:grpSpPr>
        <a:xfrm>
          <a:off x="0" y="0"/>
          <a:ext cx="0" cy="0"/>
          <a:chOff x="0" y="0"/>
          <a:chExt cx="0" cy="0"/>
        </a:xfrm>
      </p:grpSpPr>
      <p:sp>
        <p:nvSpPr>
          <p:cNvPr id="539" name="Google Shape;539;p110"/>
          <p:cNvSpPr txBox="1">
            <a:spLocks noGrp="1"/>
          </p:cNvSpPr>
          <p:nvPr>
            <p:ph type="title"/>
          </p:nvPr>
        </p:nvSpPr>
        <p:spPr>
          <a:xfrm>
            <a:off x="490250" y="314700"/>
            <a:ext cx="8212200" cy="45141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400"/>
              <a:t>Thanks for reviewing this presentation. We welcome </a:t>
            </a:r>
            <a:endParaRPr sz="4400"/>
          </a:p>
          <a:p>
            <a:pPr marL="0" lvl="0" indent="0" algn="l" rtl="0">
              <a:spcBef>
                <a:spcPts val="0"/>
              </a:spcBef>
              <a:spcAft>
                <a:spcPts val="0"/>
              </a:spcAft>
              <a:buNone/>
            </a:pPr>
            <a:r>
              <a:rPr lang="en" sz="4400"/>
              <a:t>your feedback. Just click the CONTACT US menu at Outpost Oops (outpostoops.com).</a:t>
            </a:r>
            <a:endParaRPr sz="440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bg>
      <p:bgPr>
        <a:solidFill>
          <a:srgbClr val="EAD1DC"/>
        </a:solidFill>
        <a:effectLst/>
      </p:bgPr>
    </p:bg>
    <p:spTree>
      <p:nvGrpSpPr>
        <p:cNvPr id="1" name="Shape 543"/>
        <p:cNvGrpSpPr/>
        <p:nvPr/>
      </p:nvGrpSpPr>
      <p:grpSpPr>
        <a:xfrm>
          <a:off x="0" y="0"/>
          <a:ext cx="0" cy="0"/>
          <a:chOff x="0" y="0"/>
          <a:chExt cx="0" cy="0"/>
        </a:xfrm>
      </p:grpSpPr>
      <p:sp>
        <p:nvSpPr>
          <p:cNvPr id="544" name="Google Shape;544;p111"/>
          <p:cNvSpPr txBox="1">
            <a:spLocks noGrp="1"/>
          </p:cNvSpPr>
          <p:nvPr>
            <p:ph type="title"/>
          </p:nvPr>
        </p:nvSpPr>
        <p:spPr>
          <a:xfrm>
            <a:off x="490250" y="450150"/>
            <a:ext cx="8212200" cy="40908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4100"/>
              <a:t>Lastly, a follow-up ebook, </a:t>
            </a:r>
            <a:r>
              <a:rPr lang="en" sz="4100" i="1"/>
              <a:t>Niceology: the study of being nice</a:t>
            </a:r>
            <a:r>
              <a:rPr lang="en" sz="4100"/>
              <a:t> (a handbook for teens and adults), is located in the NONFICTION menu at Outpost Oops.</a:t>
            </a:r>
            <a:endParaRPr sz="410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1816</Words>
  <Application>Microsoft Macintosh PowerPoint</Application>
  <PresentationFormat>On-screen Show (16:9)</PresentationFormat>
  <Paragraphs>169</Paragraphs>
  <Slides>99</Slides>
  <Notes>99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99</vt:i4>
      </vt:variant>
    </vt:vector>
  </HeadingPairs>
  <TitlesOfParts>
    <vt:vector size="103" baseType="lpstr">
      <vt:lpstr>Arial</vt:lpstr>
      <vt:lpstr>Helvetica Neue</vt:lpstr>
      <vt:lpstr>Lobster</vt:lpstr>
      <vt:lpstr>Simple Light</vt:lpstr>
      <vt:lpstr>An Introduction To Mental Health Self-Care Education   Barbara Frechette, DNP, PMHNP-BC (Doctor of Nursing Practice, Advanced Practice Psychiatric Mental Health Nurse Practitioner) </vt:lpstr>
      <vt:lpstr>The mental health self-care approach that soon follows consists of two sets of lessons. The green set is for ages 12 and older and the blue set is for ages 5 and up. Each blue slide is a simpler version of the green one that precedes it. </vt:lpstr>
      <vt:lpstr>  The goal of guides using this approach is to promote learning by encouraging ongoing exploration and reflection. The pace at which learners progress is determined  by their individual readiness to derive personal meaning.  </vt:lpstr>
      <vt:lpstr>Given each slide is a mini-lesson intended to prompt contemplation, we suggest guides relay and discuss only one or two  of the slides per lesson.</vt:lpstr>
      <vt:lpstr>Please be aware that, though  not part of this introduction, biological factors are important to take into account when addressing mental health concerns.   </vt:lpstr>
      <vt:lpstr> The approach offered  begins with the green slide that follows. Again, each green slide is paired with  and followed by a simpler blue one.  </vt:lpstr>
      <vt:lpstr>Everyone has two basic must-have mental health needs. They’re ableness and closeness. </vt:lpstr>
      <vt:lpstr>Your mind needs care.</vt:lpstr>
      <vt:lpstr>We feel able when we accomplish, or succeed. Other terms used to describe ableness are autonomy, individuality and uniqueness.</vt:lpstr>
      <vt:lpstr>You need to feel able to do things.</vt:lpstr>
      <vt:lpstr>We feel close when we attach, or become involved. Other terms used to describe closeness are connecting, togetherness and belonging.</vt:lpstr>
      <vt:lpstr>You need to feel close to someone.</vt:lpstr>
      <vt:lpstr> We lose and regain some ableness and closeness throughout our lives. </vt:lpstr>
      <vt:lpstr>    You never stop needing        to feel able and close.</vt:lpstr>
      <vt:lpstr> Knowing good ways to feel able and close leaves you less likely to feel unsure, confused or worried.   </vt:lpstr>
      <vt:lpstr>Learning about feeling able and close is wise.</vt:lpstr>
      <vt:lpstr>Because healthy people realize niceness is good for their mind, they rely on it to feel able and close. </vt:lpstr>
      <vt:lpstr>Being nice is the best way to get what you need.</vt:lpstr>
      <vt:lpstr>PowerPoint Presentation</vt:lpstr>
      <vt:lpstr>You're nice when you’re kind and fair.</vt:lpstr>
      <vt:lpstr>             Not being nice can be  tempting, especially when  being nice doesn't readily get  a need met. So, it's important to understand why not being  nice isn’t healthy.      </vt:lpstr>
      <vt:lpstr>   Being nice is always best,        but not always easy.</vt:lpstr>
      <vt:lpstr>For more background info on ableness, closeness, kindness  and fairness, check out the premise section of the Niceology Instruction Guide. The Guide is located in the TEACHING menu  at Outpost Oops.</vt:lpstr>
      <vt:lpstr>Wise people keep learning about kindness and fairness. </vt:lpstr>
      <vt:lpstr>When we lose something we value, hurt signals a need to regain the ableness or closeness we've lost. </vt:lpstr>
      <vt:lpstr>People feel hurt when they lose something. </vt:lpstr>
      <vt:lpstr>Trusting niceness puts us on a healthy path by providing the safety we need to learn from the hurt memories that follow our losses. Such learning lets us heal by improving how we get a need  met.</vt:lpstr>
      <vt:lpstr>  Understanding your hurt can help you get hurt less.   </vt:lpstr>
      <vt:lpstr>Hurt memories trouble us  until we heal. </vt:lpstr>
      <vt:lpstr>Hurt can hang around a long time.</vt:lpstr>
      <vt:lpstr>Too often, we learn becoming hurt is a show of weakness rather than an opportunity to better understand how an attempt to feel able or close didn’t go well.</vt:lpstr>
      <vt:lpstr>Having hurt doesn't make you a wimp. </vt:lpstr>
      <vt:lpstr>Remind yourself that, when appreciated, hurt prompts you to heal. It's human  to hurt and heal. </vt:lpstr>
      <vt:lpstr>  Your hurt nudges you to get over a loss. </vt:lpstr>
      <vt:lpstr>Healthy people are good healers. They learn from their hurt memories, and they stick with using kindness and fairness when replacing ableness and closeness.</vt:lpstr>
      <vt:lpstr>You're wise when you get  over your hurt by being kind  or fair. </vt:lpstr>
      <vt:lpstr>PowerPoint Presentation</vt:lpstr>
      <vt:lpstr>Stay nice, even when someone isn't nice to you.</vt:lpstr>
      <vt:lpstr>PowerPoint Presentation</vt:lpstr>
      <vt:lpstr>People sometimes hide their hurt.</vt:lpstr>
      <vt:lpstr>Ignored and stored hurt doesn't fade. Instead, it becomes a long-lasting, unpleasant memory. </vt:lpstr>
      <vt:lpstr>Hiding hurt doesn't make it disappear.</vt:lpstr>
      <vt:lpstr>PowerPoint Presentation</vt:lpstr>
      <vt:lpstr>Not being nice can cause others not to be nice to us.</vt:lpstr>
      <vt:lpstr>If only allowed to occasionally give yourself one two-word piece of advise, make it this: Remain nice.</vt:lpstr>
      <vt:lpstr>Staying nice is always best.</vt:lpstr>
      <vt:lpstr>Anytime we pretend it's OK to feel able and close by being unkind or unfair, we make the healing needed to be healthy and happy less likely.  </vt:lpstr>
      <vt:lpstr>Not being nice always  makes feeling good hard. </vt:lpstr>
      <vt:lpstr>PowerPoint Presentation</vt:lpstr>
      <vt:lpstr>People with much hurt often forget how helpful it is to be kind and fair.</vt:lpstr>
      <vt:lpstr>PowerPoint Presentation</vt:lpstr>
      <vt:lpstr>Choose nice people to be around.</vt:lpstr>
      <vt:lpstr> Remaining in hurtful situations can create a heap of long- lasting hurt memories. </vt:lpstr>
      <vt:lpstr>Don't let hurt pile up in your mind.</vt:lpstr>
      <vt:lpstr>Hurt memories can greatly affect our mood. They can fuel much sadness and anger. While sad or angry, we cast blame on ourselves and others.</vt:lpstr>
      <vt:lpstr>Hiding hurt often causes  people to be sad or angry.</vt:lpstr>
      <vt:lpstr>PowerPoint Presentation</vt:lpstr>
      <vt:lpstr>A lot of hidden hurt can make a lot of sadness and anger.</vt:lpstr>
      <vt:lpstr>A huge stash of hurt makes desperation likely. While desperate, our urgency causes us to misguide ourselves in ways that result in more losses and an even larger stash of hurt. </vt:lpstr>
      <vt:lpstr>While sad and angry, people sometimes choose not nice ways to feel able and close.</vt:lpstr>
      <vt:lpstr> Misguiding ourselves when we're desperate makes us prone to big blunders. Huge mistakes can leave us burdened by a lingering form  of hurt called regret. </vt:lpstr>
      <vt:lpstr>Messing up in not nice  ways causes people to  like themselves less. </vt:lpstr>
      <vt:lpstr> In time, a stash of regret-ridden hurt can cause sadness to become depression and anger to become rage. </vt:lpstr>
      <vt:lpstr>We can feel bad about  ourselves for a long time.  </vt:lpstr>
      <vt:lpstr>PowerPoint Presentation</vt:lpstr>
      <vt:lpstr>People can only pretend to be OK with not being nice.</vt:lpstr>
      <vt:lpstr>Our conscience usually lets us know when we haven't been nice.</vt:lpstr>
      <vt:lpstr>      We almost always know  when we’re not nice. </vt:lpstr>
      <vt:lpstr>PowerPoint Presentation</vt:lpstr>
      <vt:lpstr>It can be hard for people to admit when they’re not nice.</vt:lpstr>
      <vt:lpstr>While humble, we own that we occasionally rely on not nice ways to feel able or close. We also realize we can't escape feeling bad about ourselves when we're unkind or unfair.  </vt:lpstr>
      <vt:lpstr>Being honest about not being nice helps people learn to be nicer. </vt:lpstr>
      <vt:lpstr>Being humble can provide  an extremely valuable reality check. </vt:lpstr>
      <vt:lpstr>        Even people who try hard to be nice have times when they’re not nice. </vt:lpstr>
      <vt:lpstr>PowerPoint Presentation</vt:lpstr>
      <vt:lpstr>Being nice is the best way to be happy.</vt:lpstr>
      <vt:lpstr>PowerPoint Presentation</vt:lpstr>
      <vt:lpstr>Not being nice causes people to like themselves less.</vt:lpstr>
      <vt:lpstr>Haphazardly learning mental health self-care results in much unnecessary floundering and misery.  </vt:lpstr>
      <vt:lpstr>Make taking care of your mind a very big deal.  </vt:lpstr>
      <vt:lpstr> Because we don't stop judging how nice or not nice we are, putting another down usually  puts us down. </vt:lpstr>
      <vt:lpstr>When we make fun of others, we know we’re not nice.</vt:lpstr>
      <vt:lpstr>Having the courage to be nice when fitting in calls for not being nice is a terrific way to boost our self-worth. </vt:lpstr>
      <vt:lpstr>   Being nice when others are name-calling is a brave, super way to feel good about ourselves.      </vt:lpstr>
      <vt:lpstr>PowerPoint Presentation</vt:lpstr>
      <vt:lpstr>Remember, wise people get over feeling hurt, sad and angry by being kind and fair.</vt:lpstr>
      <vt:lpstr> Here's some terrific news: Learning mental self-care  doesn't have to be hit or miss.  </vt:lpstr>
      <vt:lpstr>You can prevent much unhappiness. </vt:lpstr>
      <vt:lpstr> Make appreciating the kindness and fairness  within you a habit. </vt:lpstr>
      <vt:lpstr>There's much niceness in you.</vt:lpstr>
      <vt:lpstr>The lessons comprising the approach offered have ended. A few concluding slides remain.</vt:lpstr>
      <vt:lpstr>The Niceology Teaching Guide, located in the TEACHING menu at Outpost Oops, contains a variety of learning activities. Lessons suited for subject-area teachers are given in Strategy Seven Lessons of the Guide.   </vt:lpstr>
      <vt:lpstr> If you'd like to review specific ways to offer helpful feedback, check out the statements given in Strategy Two Lessons of the Niceology Instruction Guide.    </vt:lpstr>
      <vt:lpstr>Keep in mind that providing adequate mental health self-care education entails making sure children and adolescents regularly receive structured, relatable preventative training.           </vt:lpstr>
      <vt:lpstr>Those willing to explore  and guide mental health self-care are badly-needed trailblazers.</vt:lpstr>
      <vt:lpstr>To support such pioneers, Outpost Oops works at expanding its assortment of activities. So, stop by from time to time.</vt:lpstr>
      <vt:lpstr>Anytime we strive to empower others with helpful mental health self-care knowledge and skills, we bring about an opportunity  to foster our own well-being. </vt:lpstr>
      <vt:lpstr>Thanks for reviewing this presentation. We welcome  your feedback. Just click the CONTACT US menu at Outpost Oops (outpostoops.com).</vt:lpstr>
      <vt:lpstr>Lastly, a follow-up ebook, Niceology: the study of being nice (a handbook for teens and adults), is located in the NONFICTION menu at Outpost Oops.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Introduction To Mental Health Self-Care Education   Barbara Frechette, DNP, PMHNP-BC (Doctor of Nursing Practice, Advanced Practice Psychiatric Mental Health Nurse Practitioner) </dc:title>
  <cp:lastModifiedBy>Casey Frechette</cp:lastModifiedBy>
  <cp:revision>1</cp:revision>
  <dcterms:modified xsi:type="dcterms:W3CDTF">2022-09-11T21:56:22Z</dcterms:modified>
</cp:coreProperties>
</file>